
<file path=[Content_Types].xml><?xml version="1.0" encoding="utf-8"?>
<Types xmlns="http://schemas.openxmlformats.org/package/2006/content-types">
  <Default Extension="png" ContentType="image/png"/>
  <Default Extension="svg" ContentType="image/svg+xml"/>
  <Default Extension="emf" ContentType="image/x-emf"/>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autoCompressPictures="0">
  <p:sldMasterIdLst>
    <p:sldMasterId id="2147483648" r:id="rId6"/>
  </p:sldMasterIdLst>
  <p:notesMasterIdLst>
    <p:notesMasterId r:id="rId19"/>
  </p:notesMasterIdLst>
  <p:handoutMasterIdLst>
    <p:handoutMasterId r:id="rId20"/>
  </p:handoutMasterIdLst>
  <p:sldIdLst>
    <p:sldId id="289" r:id="rId7"/>
    <p:sldId id="291" r:id="rId8"/>
    <p:sldId id="312" r:id="rId9"/>
    <p:sldId id="309" r:id="rId10"/>
    <p:sldId id="314" r:id="rId11"/>
    <p:sldId id="308" r:id="rId12"/>
    <p:sldId id="294" r:id="rId13"/>
    <p:sldId id="290" r:id="rId14"/>
    <p:sldId id="304" r:id="rId15"/>
    <p:sldId id="305" r:id="rId16"/>
    <p:sldId id="307" r:id="rId17"/>
    <p:sldId id="306" r:id="rId18"/>
  </p:sldIdLst>
  <p:sldSz cx="12192000" cy="6858000"/>
  <p:notesSz cx="6858000" cy="9144000"/>
  <p:embeddedFontLst>
    <p:embeddedFont>
      <p:font typeface="Pensio Sans Normal" panose="00000500000000000000" pitchFamily="2" charset="0"/>
      <p:regular r:id="rId21"/>
      <p:italic r:id="rId22"/>
    </p:embeddedFont>
  </p:embeddedFontLst>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struktioner" id="{0332FA32-E790-4CD3-86B6-B248B4EADE8B}">
          <p14:sldIdLst>
            <p14:sldId id="289"/>
            <p14:sldId id="291"/>
            <p14:sldId id="312"/>
            <p14:sldId id="309"/>
            <p14:sldId id="314"/>
            <p14:sldId id="308"/>
            <p14:sldId id="294"/>
            <p14:sldId id="290"/>
            <p14:sldId id="304"/>
            <p14:sldId id="305"/>
            <p14:sldId id="307"/>
            <p14:sldId id="306"/>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16" autoAdjust="0"/>
    <p:restoredTop sz="94660"/>
  </p:normalViewPr>
  <p:slideViewPr>
    <p:cSldViewPr snapToGrid="0">
      <p:cViewPr varScale="1">
        <p:scale>
          <a:sx n="79" d="100"/>
          <a:sy n="79" d="100"/>
        </p:scale>
        <p:origin x="557" y="82"/>
      </p:cViewPr>
      <p:guideLst/>
    </p:cSldViewPr>
  </p:slideViewPr>
  <p:notesTextViewPr>
    <p:cViewPr>
      <p:scale>
        <a:sx n="3" d="2"/>
        <a:sy n="3" d="2"/>
      </p:scale>
      <p:origin x="0" y="0"/>
    </p:cViewPr>
  </p:notesTextViewPr>
  <p:notesViewPr>
    <p:cSldViewPr snapToGrid="0" showGuides="1">
      <p:cViewPr varScale="1">
        <p:scale>
          <a:sx n="92" d="100"/>
          <a:sy n="92" d="100"/>
        </p:scale>
        <p:origin x="2802"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font" Target="fonts/font1.fntdata"/><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viewProps" Target="viewProp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font" Target="fonts/font2.fntdata"/></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C96ED4D-9974-4266-9636-7DF9434CB37C}" type="datetimeFigureOut">
              <a:rPr lang="sv-SE" smtClean="0"/>
              <a:t>2023-02-17</a:t>
            </a:fld>
            <a:endParaRPr lang="sv-SE"/>
          </a:p>
        </p:txBody>
      </p:sp>
      <p:sp>
        <p:nvSpPr>
          <p:cNvPr id="4" name="Platshållare för sidfo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875A873-DB4E-4F59-A8B1-757F0F4852CB}" type="slidenum">
              <a:rPr lang="sv-SE" smtClean="0"/>
              <a:t>‹#›</a:t>
            </a:fld>
            <a:endParaRPr lang="sv-SE"/>
          </a:p>
        </p:txBody>
      </p:sp>
    </p:spTree>
    <p:extLst>
      <p:ext uri="{BB962C8B-B14F-4D97-AF65-F5344CB8AC3E}">
        <p14:creationId xmlns:p14="http://schemas.microsoft.com/office/powerpoint/2010/main" val="40168677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592141-416E-49B0-82D1-A68B9C506992}" type="datetimeFigureOut">
              <a:rPr lang="sv-SE" smtClean="0"/>
              <a:t>2023-02-17</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B863A3-F6DA-432C-A68C-0B1EB56ED58E}" type="slidenum">
              <a:rPr lang="sv-SE" smtClean="0"/>
              <a:t>‹#›</a:t>
            </a:fld>
            <a:endParaRPr lang="sv-SE"/>
          </a:p>
        </p:txBody>
      </p:sp>
    </p:spTree>
    <p:extLst>
      <p:ext uri="{BB962C8B-B14F-4D97-AF65-F5344CB8AC3E}">
        <p14:creationId xmlns:p14="http://schemas.microsoft.com/office/powerpoint/2010/main" val="506493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Förstasida">
    <p:bg bwMode="invGray">
      <p:bgPr>
        <a:solidFill>
          <a:schemeClr val="accent1"/>
        </a:solidFill>
        <a:effectLst/>
      </p:bgPr>
    </p:bg>
    <p:spTree>
      <p:nvGrpSpPr>
        <p:cNvPr id="1" name=""/>
        <p:cNvGrpSpPr/>
        <p:nvPr/>
      </p:nvGrpSpPr>
      <p:grpSpPr>
        <a:xfrm>
          <a:off x="0" y="0"/>
          <a:ext cx="0" cy="0"/>
          <a:chOff x="0" y="0"/>
          <a:chExt cx="0" cy="0"/>
        </a:xfrm>
      </p:grpSpPr>
      <p:pic>
        <p:nvPicPr>
          <p:cNvPr id="10" name="Bildobjekt 9">
            <a:extLst>
              <a:ext uri="{FF2B5EF4-FFF2-40B4-BE49-F238E27FC236}">
                <a16:creationId xmlns:a16="http://schemas.microsoft.com/office/drawing/2014/main" id="{C3C51B7E-A69A-4977-B011-7DE53316E8E9}"/>
              </a:ext>
            </a:extLst>
          </p:cNvPr>
          <p:cNvPicPr>
            <a:picLocks noChangeAspect="1"/>
          </p:cNvPicPr>
          <p:nvPr userDrawn="1"/>
        </p:nvPicPr>
        <p:blipFill>
          <a:blip r:embed="rId2"/>
          <a:stretch>
            <a:fillRect/>
          </a:stretch>
        </p:blipFill>
        <p:spPr>
          <a:xfrm>
            <a:off x="2923624" y="1831277"/>
            <a:ext cx="6344752" cy="2983898"/>
          </a:xfrm>
          <a:prstGeom prst="rect">
            <a:avLst/>
          </a:prstGeom>
        </p:spPr>
      </p:pic>
    </p:spTree>
    <p:extLst>
      <p:ext uri="{BB962C8B-B14F-4D97-AF65-F5344CB8AC3E}">
        <p14:creationId xmlns:p14="http://schemas.microsoft.com/office/powerpoint/2010/main" val="1453250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med punktlista">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8A9DDED-84FA-49AE-B165-FBAA7019E998}"/>
              </a:ext>
            </a:extLst>
          </p:cNvPr>
          <p:cNvSpPr>
            <a:spLocks noGrp="1"/>
          </p:cNvSpPr>
          <p:nvPr>
            <p:ph type="title"/>
          </p:nvPr>
        </p:nvSpPr>
        <p:spPr/>
        <p:txBody>
          <a:bodyPr/>
          <a:lstStyle/>
          <a:p>
            <a:r>
              <a:rPr lang="sv-SE"/>
              <a:t>Klicka här för att ändra mall för rubrikformat</a:t>
            </a:r>
          </a:p>
        </p:txBody>
      </p:sp>
      <p:sp>
        <p:nvSpPr>
          <p:cNvPr id="8" name="Platshållare för text 7">
            <a:extLst>
              <a:ext uri="{FF2B5EF4-FFF2-40B4-BE49-F238E27FC236}">
                <a16:creationId xmlns:a16="http://schemas.microsoft.com/office/drawing/2014/main" id="{1DD24D5C-C726-4F64-8181-4D412AFBDF94}"/>
              </a:ext>
            </a:extLst>
          </p:cNvPr>
          <p:cNvSpPr>
            <a:spLocks noGrp="1"/>
          </p:cNvSpPr>
          <p:nvPr>
            <p:ph type="body" sz="quarter" idx="13"/>
          </p:nvPr>
        </p:nvSpPr>
        <p:spPr>
          <a:xfrm>
            <a:off x="785814" y="1463502"/>
            <a:ext cx="8910636" cy="424815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3" name="Platshållare för datum 2">
            <a:extLst>
              <a:ext uri="{FF2B5EF4-FFF2-40B4-BE49-F238E27FC236}">
                <a16:creationId xmlns:a16="http://schemas.microsoft.com/office/drawing/2014/main" id="{B6743C9A-9B87-4C04-B527-8A846891E45E}"/>
              </a:ext>
            </a:extLst>
          </p:cNvPr>
          <p:cNvSpPr>
            <a:spLocks noGrp="1"/>
          </p:cNvSpPr>
          <p:nvPr>
            <p:ph type="dt" sz="half" idx="10"/>
          </p:nvPr>
        </p:nvSpPr>
        <p:spPr>
          <a:xfrm>
            <a:off x="2685796" y="6334671"/>
            <a:ext cx="1022437" cy="253636"/>
          </a:xfrm>
        </p:spPr>
        <p:txBody>
          <a:bodyPr/>
          <a:lstStyle/>
          <a:p>
            <a:r>
              <a:rPr lang="sv-SE"/>
              <a:t>20xx-xx-xx</a:t>
            </a:r>
            <a:endParaRPr lang="sv-SE" dirty="0"/>
          </a:p>
        </p:txBody>
      </p:sp>
      <p:sp>
        <p:nvSpPr>
          <p:cNvPr id="4" name="Platshållare för sidfot 3">
            <a:extLst>
              <a:ext uri="{FF2B5EF4-FFF2-40B4-BE49-F238E27FC236}">
                <a16:creationId xmlns:a16="http://schemas.microsoft.com/office/drawing/2014/main" id="{DE9220B0-514A-4780-9333-DC42852E0C77}"/>
              </a:ext>
            </a:extLst>
          </p:cNvPr>
          <p:cNvSpPr>
            <a:spLocks noGrp="1"/>
          </p:cNvSpPr>
          <p:nvPr>
            <p:ph type="ftr" sz="quarter" idx="11"/>
          </p:nvPr>
        </p:nvSpPr>
        <p:spPr>
          <a:xfrm>
            <a:off x="4178777" y="6334671"/>
            <a:ext cx="4114800" cy="253636"/>
          </a:xfrm>
        </p:spPr>
        <p:txBody>
          <a:bodyPr/>
          <a:lstStyle/>
          <a:p>
            <a:r>
              <a:rPr lang="sv-SE"/>
              <a:t>Sidfot om man väljer att infoga en sådan i sin presentation</a:t>
            </a:r>
            <a:endParaRPr lang="sv-SE" dirty="0"/>
          </a:p>
        </p:txBody>
      </p:sp>
      <p:sp>
        <p:nvSpPr>
          <p:cNvPr id="5" name="Platshållare för bildnummer 4">
            <a:extLst>
              <a:ext uri="{FF2B5EF4-FFF2-40B4-BE49-F238E27FC236}">
                <a16:creationId xmlns:a16="http://schemas.microsoft.com/office/drawing/2014/main" id="{5CD76230-C181-4444-A530-C171CFBCECAA}"/>
              </a:ext>
            </a:extLst>
          </p:cNvPr>
          <p:cNvSpPr>
            <a:spLocks noGrp="1"/>
          </p:cNvSpPr>
          <p:nvPr>
            <p:ph type="sldNum" sz="quarter" idx="12"/>
          </p:nvPr>
        </p:nvSpPr>
        <p:spPr>
          <a:xfrm>
            <a:off x="8764121" y="6334671"/>
            <a:ext cx="752786" cy="253636"/>
          </a:xfrm>
        </p:spPr>
        <p:txBody>
          <a:bodyPr/>
          <a:lstStyle/>
          <a:p>
            <a:fld id="{D4F2D9EE-6B8C-483D-9859-9311F6459255}" type="slidenum">
              <a:rPr lang="sv-SE" smtClean="0"/>
              <a:pPr/>
              <a:t>‹#›</a:t>
            </a:fld>
            <a:endParaRPr lang="sv-SE"/>
          </a:p>
        </p:txBody>
      </p:sp>
    </p:spTree>
    <p:extLst>
      <p:ext uri="{BB962C8B-B14F-4D97-AF65-F5344CB8AC3E}">
        <p14:creationId xmlns:p14="http://schemas.microsoft.com/office/powerpoint/2010/main" val="507072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Kapitelavgränsare">
    <p:bg bwMode="invGray">
      <p:bgPr>
        <a:solidFill>
          <a:schemeClr val="accent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ECF357A-5E06-4259-93BF-B552660D5EE3}"/>
              </a:ext>
            </a:extLst>
          </p:cNvPr>
          <p:cNvSpPr>
            <a:spLocks noGrp="1"/>
          </p:cNvSpPr>
          <p:nvPr>
            <p:ph type="title"/>
          </p:nvPr>
        </p:nvSpPr>
        <p:spPr>
          <a:xfrm>
            <a:off x="785813" y="3072951"/>
            <a:ext cx="10620375" cy="712098"/>
          </a:xfrm>
        </p:spPr>
        <p:txBody>
          <a:bodyPr/>
          <a:lstStyle>
            <a:lvl1pPr algn="ctr">
              <a:defRPr sz="4400">
                <a:solidFill>
                  <a:schemeClr val="bg1"/>
                </a:solidFill>
              </a:defRPr>
            </a:lvl1pPr>
          </a:lstStyle>
          <a:p>
            <a:r>
              <a:rPr lang="sv-SE"/>
              <a:t>Klicka här för att ändra mall för rubrikformat</a:t>
            </a:r>
            <a:endParaRPr lang="sv-SE" dirty="0"/>
          </a:p>
        </p:txBody>
      </p:sp>
    </p:spTree>
    <p:extLst>
      <p:ext uri="{BB962C8B-B14F-4D97-AF65-F5344CB8AC3E}">
        <p14:creationId xmlns:p14="http://schemas.microsoft.com/office/powerpoint/2010/main" val="3312363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ubrik, punktlista med tvåspalt">
    <p:spTree>
      <p:nvGrpSpPr>
        <p:cNvPr id="1" name=""/>
        <p:cNvGrpSpPr/>
        <p:nvPr/>
      </p:nvGrpSpPr>
      <p:grpSpPr>
        <a:xfrm>
          <a:off x="0" y="0"/>
          <a:ext cx="0" cy="0"/>
          <a:chOff x="0" y="0"/>
          <a:chExt cx="0" cy="0"/>
        </a:xfrm>
      </p:grpSpPr>
      <p:sp>
        <p:nvSpPr>
          <p:cNvPr id="9" name="Platshållare för text 8">
            <a:extLst>
              <a:ext uri="{FF2B5EF4-FFF2-40B4-BE49-F238E27FC236}">
                <a16:creationId xmlns:a16="http://schemas.microsoft.com/office/drawing/2014/main" id="{29E1B5AE-1DB5-4402-A704-9EDD9603B5C8}"/>
              </a:ext>
            </a:extLst>
          </p:cNvPr>
          <p:cNvSpPr>
            <a:spLocks noGrp="1"/>
          </p:cNvSpPr>
          <p:nvPr>
            <p:ph type="body" sz="quarter" idx="13"/>
          </p:nvPr>
        </p:nvSpPr>
        <p:spPr>
          <a:xfrm>
            <a:off x="785813" y="1463502"/>
            <a:ext cx="5190114" cy="4234036"/>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11" name="Platshållare för text 10">
            <a:extLst>
              <a:ext uri="{FF2B5EF4-FFF2-40B4-BE49-F238E27FC236}">
                <a16:creationId xmlns:a16="http://schemas.microsoft.com/office/drawing/2014/main" id="{C99A4D09-23FE-4A74-9D42-DFADF1D2AAFC}"/>
              </a:ext>
            </a:extLst>
          </p:cNvPr>
          <p:cNvSpPr>
            <a:spLocks noGrp="1"/>
          </p:cNvSpPr>
          <p:nvPr>
            <p:ph type="body" sz="quarter" idx="14"/>
          </p:nvPr>
        </p:nvSpPr>
        <p:spPr>
          <a:xfrm>
            <a:off x="6216074" y="1463502"/>
            <a:ext cx="5190114" cy="4234036"/>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3" name="Platshållare för datum 2">
            <a:extLst>
              <a:ext uri="{FF2B5EF4-FFF2-40B4-BE49-F238E27FC236}">
                <a16:creationId xmlns:a16="http://schemas.microsoft.com/office/drawing/2014/main" id="{646FFBBE-FDF9-4B87-9762-AC4D4B4AE130}"/>
              </a:ext>
            </a:extLst>
          </p:cNvPr>
          <p:cNvSpPr>
            <a:spLocks noGrp="1"/>
          </p:cNvSpPr>
          <p:nvPr>
            <p:ph type="dt" sz="half" idx="10"/>
          </p:nvPr>
        </p:nvSpPr>
        <p:spPr/>
        <p:txBody>
          <a:bodyPr/>
          <a:lstStyle/>
          <a:p>
            <a:r>
              <a:rPr lang="sv-SE"/>
              <a:t>20xx-xx-xx</a:t>
            </a:r>
          </a:p>
        </p:txBody>
      </p:sp>
      <p:sp>
        <p:nvSpPr>
          <p:cNvPr id="4" name="Platshållare för sidfot 3">
            <a:extLst>
              <a:ext uri="{FF2B5EF4-FFF2-40B4-BE49-F238E27FC236}">
                <a16:creationId xmlns:a16="http://schemas.microsoft.com/office/drawing/2014/main" id="{A99FBE6C-3C8B-4808-ACD4-303EDEE980D7}"/>
              </a:ext>
            </a:extLst>
          </p:cNvPr>
          <p:cNvSpPr>
            <a:spLocks noGrp="1"/>
          </p:cNvSpPr>
          <p:nvPr>
            <p:ph type="ftr" sz="quarter" idx="11"/>
          </p:nvPr>
        </p:nvSpPr>
        <p:spPr/>
        <p:txBody>
          <a:bodyPr/>
          <a:lstStyle/>
          <a:p>
            <a:r>
              <a:rPr lang="sv-SE"/>
              <a:t>Sidfot om man väljer att infoga en sådan i sin presentation</a:t>
            </a:r>
            <a:endParaRPr lang="sv-SE" dirty="0"/>
          </a:p>
        </p:txBody>
      </p:sp>
      <p:sp>
        <p:nvSpPr>
          <p:cNvPr id="5" name="Platshållare för bildnummer 4">
            <a:extLst>
              <a:ext uri="{FF2B5EF4-FFF2-40B4-BE49-F238E27FC236}">
                <a16:creationId xmlns:a16="http://schemas.microsoft.com/office/drawing/2014/main" id="{96BFDCB4-74B3-44AC-89B2-046B8E4B78E5}"/>
              </a:ext>
            </a:extLst>
          </p:cNvPr>
          <p:cNvSpPr>
            <a:spLocks noGrp="1"/>
          </p:cNvSpPr>
          <p:nvPr>
            <p:ph type="sldNum" sz="quarter" idx="12"/>
          </p:nvPr>
        </p:nvSpPr>
        <p:spPr/>
        <p:txBody>
          <a:bodyPr/>
          <a:lstStyle/>
          <a:p>
            <a:fld id="{D4F2D9EE-6B8C-483D-9859-9311F6459255}" type="slidenum">
              <a:rPr lang="sv-SE" smtClean="0"/>
              <a:pPr/>
              <a:t>‹#›</a:t>
            </a:fld>
            <a:endParaRPr lang="sv-SE"/>
          </a:p>
        </p:txBody>
      </p:sp>
      <p:sp>
        <p:nvSpPr>
          <p:cNvPr id="6" name="Rubrik 5">
            <a:extLst>
              <a:ext uri="{FF2B5EF4-FFF2-40B4-BE49-F238E27FC236}">
                <a16:creationId xmlns:a16="http://schemas.microsoft.com/office/drawing/2014/main" id="{4767D498-7A52-4858-ABDA-0ECF75BF98C5}"/>
              </a:ext>
            </a:extLst>
          </p:cNvPr>
          <p:cNvSpPr>
            <a:spLocks noGrp="1"/>
          </p:cNvSpPr>
          <p:nvPr>
            <p:ph type="title"/>
          </p:nvPr>
        </p:nvSpPr>
        <p:spPr/>
        <p:txBody>
          <a:bodyPr/>
          <a:lstStyle/>
          <a:p>
            <a:r>
              <a:rPr lang="sv-SE"/>
              <a:t>Klicka här för att ändra mall för rubrikformat</a:t>
            </a:r>
          </a:p>
        </p:txBody>
      </p:sp>
    </p:spTree>
    <p:extLst>
      <p:ext uri="{BB962C8B-B14F-4D97-AF65-F5344CB8AC3E}">
        <p14:creationId xmlns:p14="http://schemas.microsoft.com/office/powerpoint/2010/main" val="254581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7" name="Platshållare för bild 6">
            <a:extLst>
              <a:ext uri="{FF2B5EF4-FFF2-40B4-BE49-F238E27FC236}">
                <a16:creationId xmlns:a16="http://schemas.microsoft.com/office/drawing/2014/main" id="{834A179F-3E6C-47DF-A628-69A51F980E58}"/>
              </a:ext>
            </a:extLst>
          </p:cNvPr>
          <p:cNvSpPr>
            <a:spLocks noGrp="1"/>
          </p:cNvSpPr>
          <p:nvPr>
            <p:ph type="pic" sz="quarter" idx="10"/>
          </p:nvPr>
        </p:nvSpPr>
        <p:spPr>
          <a:xfrm>
            <a:off x="0" y="0"/>
            <a:ext cx="12192000" cy="6858000"/>
          </a:xfrm>
          <a:solidFill>
            <a:schemeClr val="bg1">
              <a:lumMod val="95000"/>
            </a:schemeClr>
          </a:solidFill>
        </p:spPr>
        <p:txBody>
          <a:bodyPr lIns="0" tIns="2376000" anchor="t" anchorCtr="1"/>
          <a:lstStyle>
            <a:lvl1pPr marL="0" indent="0">
              <a:buNone/>
              <a:defRPr/>
            </a:lvl1pPr>
          </a:lstStyle>
          <a:p>
            <a:r>
              <a:rPr lang="sv-SE"/>
              <a:t>Klicka på ikonen för att lägga till en bild</a:t>
            </a:r>
          </a:p>
        </p:txBody>
      </p:sp>
    </p:spTree>
    <p:extLst>
      <p:ext uri="{BB962C8B-B14F-4D97-AF65-F5344CB8AC3E}">
        <p14:creationId xmlns:p14="http://schemas.microsoft.com/office/powerpoint/2010/main" val="3836940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ext med bild">
    <p:spTree>
      <p:nvGrpSpPr>
        <p:cNvPr id="1" name=""/>
        <p:cNvGrpSpPr/>
        <p:nvPr/>
      </p:nvGrpSpPr>
      <p:grpSpPr>
        <a:xfrm>
          <a:off x="0" y="0"/>
          <a:ext cx="0" cy="0"/>
          <a:chOff x="0" y="0"/>
          <a:chExt cx="0" cy="0"/>
        </a:xfrm>
      </p:grpSpPr>
      <p:sp>
        <p:nvSpPr>
          <p:cNvPr id="6" name="Platshållare för text 5">
            <a:extLst>
              <a:ext uri="{FF2B5EF4-FFF2-40B4-BE49-F238E27FC236}">
                <a16:creationId xmlns:a16="http://schemas.microsoft.com/office/drawing/2014/main" id="{553B8A4E-F935-4BB8-A64F-F3066F011AD2}"/>
              </a:ext>
            </a:extLst>
          </p:cNvPr>
          <p:cNvSpPr>
            <a:spLocks noGrp="1"/>
          </p:cNvSpPr>
          <p:nvPr>
            <p:ph type="body" sz="quarter" idx="12"/>
          </p:nvPr>
        </p:nvSpPr>
        <p:spPr>
          <a:xfrm>
            <a:off x="785813" y="1463502"/>
            <a:ext cx="5190114" cy="4234036"/>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9" name="Platshållare för bild 8">
            <a:extLst>
              <a:ext uri="{FF2B5EF4-FFF2-40B4-BE49-F238E27FC236}">
                <a16:creationId xmlns:a16="http://schemas.microsoft.com/office/drawing/2014/main" id="{2D8E5086-C253-44E0-BA04-B808A7306F43}"/>
              </a:ext>
            </a:extLst>
          </p:cNvPr>
          <p:cNvSpPr>
            <a:spLocks noGrp="1"/>
          </p:cNvSpPr>
          <p:nvPr>
            <p:ph type="pic" sz="quarter" idx="11"/>
          </p:nvPr>
        </p:nvSpPr>
        <p:spPr>
          <a:xfrm>
            <a:off x="6096000" y="0"/>
            <a:ext cx="6096000" cy="6858000"/>
          </a:xfrm>
          <a:solidFill>
            <a:schemeClr val="bg1">
              <a:lumMod val="95000"/>
            </a:schemeClr>
          </a:solidFill>
        </p:spPr>
        <p:txBody>
          <a:bodyPr vert="horz" lIns="0" tIns="2376000" rIns="0" bIns="0" rtlCol="0" anchor="t" anchorCtr="1">
            <a:normAutofit/>
          </a:bodyPr>
          <a:lstStyle>
            <a:lvl1pPr marL="0" indent="0">
              <a:buNone/>
              <a:defRPr lang="sv-SE"/>
            </a:lvl1pPr>
          </a:lstStyle>
          <a:p>
            <a:pPr marL="228600" lvl="0" indent="-228600"/>
            <a:r>
              <a:rPr lang="sv-SE"/>
              <a:t>Klicka på ikonen för att lägga till en bild</a:t>
            </a:r>
          </a:p>
        </p:txBody>
      </p:sp>
      <p:sp>
        <p:nvSpPr>
          <p:cNvPr id="2" name="Rubrik 1">
            <a:extLst>
              <a:ext uri="{FF2B5EF4-FFF2-40B4-BE49-F238E27FC236}">
                <a16:creationId xmlns:a16="http://schemas.microsoft.com/office/drawing/2014/main" id="{15213A28-80EA-42A1-B5EE-9673DFE1B4D4}"/>
              </a:ext>
            </a:extLst>
          </p:cNvPr>
          <p:cNvSpPr>
            <a:spLocks noGrp="1"/>
          </p:cNvSpPr>
          <p:nvPr>
            <p:ph type="title"/>
          </p:nvPr>
        </p:nvSpPr>
        <p:spPr>
          <a:xfrm>
            <a:off x="785814" y="396511"/>
            <a:ext cx="5190114" cy="799132"/>
          </a:xfrm>
        </p:spPr>
        <p:txBody>
          <a:bodyPr/>
          <a:lstStyle/>
          <a:p>
            <a:r>
              <a:rPr lang="sv-SE"/>
              <a:t>Klicka här för att ändra mall för rubrikformat</a:t>
            </a:r>
          </a:p>
        </p:txBody>
      </p:sp>
    </p:spTree>
    <p:extLst>
      <p:ext uri="{BB962C8B-B14F-4D97-AF65-F5344CB8AC3E}">
        <p14:creationId xmlns:p14="http://schemas.microsoft.com/office/powerpoint/2010/main" val="3139142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ext med Diagram">
    <p:spTree>
      <p:nvGrpSpPr>
        <p:cNvPr id="1" name=""/>
        <p:cNvGrpSpPr/>
        <p:nvPr/>
      </p:nvGrpSpPr>
      <p:grpSpPr>
        <a:xfrm>
          <a:off x="0" y="0"/>
          <a:ext cx="0" cy="0"/>
          <a:chOff x="0" y="0"/>
          <a:chExt cx="0" cy="0"/>
        </a:xfrm>
      </p:grpSpPr>
      <p:sp>
        <p:nvSpPr>
          <p:cNvPr id="4" name="Platshållare för text 3">
            <a:extLst>
              <a:ext uri="{FF2B5EF4-FFF2-40B4-BE49-F238E27FC236}">
                <a16:creationId xmlns:a16="http://schemas.microsoft.com/office/drawing/2014/main" id="{99F14097-41CE-4EF3-A628-7E3521E2B1FB}"/>
              </a:ext>
            </a:extLst>
          </p:cNvPr>
          <p:cNvSpPr>
            <a:spLocks noGrp="1"/>
          </p:cNvSpPr>
          <p:nvPr>
            <p:ph type="body" sz="quarter" idx="12"/>
          </p:nvPr>
        </p:nvSpPr>
        <p:spPr>
          <a:xfrm>
            <a:off x="785813" y="1463502"/>
            <a:ext cx="5190114" cy="4234036"/>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innehåll 4">
            <a:extLst>
              <a:ext uri="{FF2B5EF4-FFF2-40B4-BE49-F238E27FC236}">
                <a16:creationId xmlns:a16="http://schemas.microsoft.com/office/drawing/2014/main" id="{58DC0106-EA68-40C7-BFC2-E1F976F3DD5E}"/>
              </a:ext>
            </a:extLst>
          </p:cNvPr>
          <p:cNvSpPr>
            <a:spLocks noGrp="1"/>
          </p:cNvSpPr>
          <p:nvPr>
            <p:ph sz="quarter" idx="11"/>
          </p:nvPr>
        </p:nvSpPr>
        <p:spPr>
          <a:xfrm>
            <a:off x="6216074" y="1463502"/>
            <a:ext cx="5190114" cy="4234036"/>
          </a:xfrm>
          <a:solidFill>
            <a:schemeClr val="bg1">
              <a:lumMod val="95000"/>
            </a:schemeClr>
          </a:solidFill>
        </p:spPr>
        <p:txBody>
          <a:bodyPr vert="horz" lIns="0" tIns="1332000" rIns="0" bIns="0" rtlCol="0" anchor="t" anchorCtr="1">
            <a:normAutofit/>
          </a:bodyPr>
          <a:lstStyle>
            <a:lvl1pPr marL="0" indent="0">
              <a:buNone/>
              <a:defRPr lang="sv-SE" dirty="0"/>
            </a:lvl1pPr>
          </a:lstStyle>
          <a:p>
            <a:pPr marL="228600" lvl="0" indent="-228600"/>
            <a:r>
              <a:rPr lang="sv-SE"/>
              <a:t>Redigera format för bakgrundstext</a:t>
            </a:r>
          </a:p>
        </p:txBody>
      </p:sp>
      <p:sp>
        <p:nvSpPr>
          <p:cNvPr id="2" name="Platshållare för datum 1">
            <a:extLst>
              <a:ext uri="{FF2B5EF4-FFF2-40B4-BE49-F238E27FC236}">
                <a16:creationId xmlns:a16="http://schemas.microsoft.com/office/drawing/2014/main" id="{1F6139F6-2811-458F-8775-4ACD4FD1E415}"/>
              </a:ext>
            </a:extLst>
          </p:cNvPr>
          <p:cNvSpPr>
            <a:spLocks noGrp="1"/>
          </p:cNvSpPr>
          <p:nvPr>
            <p:ph type="dt" sz="half" idx="13"/>
          </p:nvPr>
        </p:nvSpPr>
        <p:spPr/>
        <p:txBody>
          <a:bodyPr/>
          <a:lstStyle/>
          <a:p>
            <a:r>
              <a:rPr lang="sv-SE"/>
              <a:t>20xx-xx-xx</a:t>
            </a:r>
          </a:p>
        </p:txBody>
      </p:sp>
      <p:sp>
        <p:nvSpPr>
          <p:cNvPr id="3" name="Platshållare för sidfot 2">
            <a:extLst>
              <a:ext uri="{FF2B5EF4-FFF2-40B4-BE49-F238E27FC236}">
                <a16:creationId xmlns:a16="http://schemas.microsoft.com/office/drawing/2014/main" id="{9E766070-8C19-49E3-9718-F5D505ACF32D}"/>
              </a:ext>
            </a:extLst>
          </p:cNvPr>
          <p:cNvSpPr>
            <a:spLocks noGrp="1"/>
          </p:cNvSpPr>
          <p:nvPr>
            <p:ph type="ftr" sz="quarter" idx="14"/>
          </p:nvPr>
        </p:nvSpPr>
        <p:spPr/>
        <p:txBody>
          <a:bodyPr/>
          <a:lstStyle/>
          <a:p>
            <a:r>
              <a:rPr lang="sv-SE"/>
              <a:t>Sidfot om man väljer att infoga en sådan i sin presentation</a:t>
            </a:r>
            <a:endParaRPr lang="sv-SE" dirty="0"/>
          </a:p>
        </p:txBody>
      </p:sp>
      <p:sp>
        <p:nvSpPr>
          <p:cNvPr id="7" name="Platshållare för bildnummer 6">
            <a:extLst>
              <a:ext uri="{FF2B5EF4-FFF2-40B4-BE49-F238E27FC236}">
                <a16:creationId xmlns:a16="http://schemas.microsoft.com/office/drawing/2014/main" id="{1389C36E-DDEA-4BE2-BCB9-3BF2BC6F1C45}"/>
              </a:ext>
            </a:extLst>
          </p:cNvPr>
          <p:cNvSpPr>
            <a:spLocks noGrp="1"/>
          </p:cNvSpPr>
          <p:nvPr>
            <p:ph type="sldNum" sz="quarter" idx="15"/>
          </p:nvPr>
        </p:nvSpPr>
        <p:spPr/>
        <p:txBody>
          <a:bodyPr/>
          <a:lstStyle/>
          <a:p>
            <a:fld id="{D4F2D9EE-6B8C-483D-9859-9311F6459255}" type="slidenum">
              <a:rPr lang="sv-SE" smtClean="0"/>
              <a:pPr/>
              <a:t>‹#›</a:t>
            </a:fld>
            <a:endParaRPr lang="sv-SE"/>
          </a:p>
        </p:txBody>
      </p:sp>
      <p:sp>
        <p:nvSpPr>
          <p:cNvPr id="8" name="Rubrik 7">
            <a:extLst>
              <a:ext uri="{FF2B5EF4-FFF2-40B4-BE49-F238E27FC236}">
                <a16:creationId xmlns:a16="http://schemas.microsoft.com/office/drawing/2014/main" id="{3BE0EEC8-6FD7-44DA-ABFD-FCC89023D34D}"/>
              </a:ext>
            </a:extLst>
          </p:cNvPr>
          <p:cNvSpPr>
            <a:spLocks noGrp="1"/>
          </p:cNvSpPr>
          <p:nvPr>
            <p:ph type="title"/>
          </p:nvPr>
        </p:nvSpPr>
        <p:spPr/>
        <p:txBody>
          <a:bodyPr/>
          <a:lstStyle/>
          <a:p>
            <a:r>
              <a:rPr lang="sv-SE"/>
              <a:t>Klicka här för att ändra mall för rubrikformat</a:t>
            </a:r>
          </a:p>
        </p:txBody>
      </p:sp>
    </p:spTree>
    <p:extLst>
      <p:ext uri="{BB962C8B-B14F-4D97-AF65-F5344CB8AC3E}">
        <p14:creationId xmlns:p14="http://schemas.microsoft.com/office/powerpoint/2010/main" val="3172121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Rubrik och innehåll">
    <p:spTree>
      <p:nvGrpSpPr>
        <p:cNvPr id="1" name=""/>
        <p:cNvGrpSpPr/>
        <p:nvPr/>
      </p:nvGrpSpPr>
      <p:grpSpPr>
        <a:xfrm>
          <a:off x="0" y="0"/>
          <a:ext cx="0" cy="0"/>
          <a:chOff x="0" y="0"/>
          <a:chExt cx="0" cy="0"/>
        </a:xfrm>
      </p:grpSpPr>
      <p:sp>
        <p:nvSpPr>
          <p:cNvPr id="7" name="Rubrik 6"/>
          <p:cNvSpPr>
            <a:spLocks noGrp="1"/>
          </p:cNvSpPr>
          <p:nvPr>
            <p:ph type="title"/>
          </p:nvPr>
        </p:nvSpPr>
        <p:spPr>
          <a:xfrm>
            <a:off x="609600" y="273603"/>
            <a:ext cx="10959008" cy="936203"/>
          </a:xfrm>
          <a:prstGeom prst="rect">
            <a:avLst/>
          </a:prstGeom>
        </p:spPr>
        <p:txBody>
          <a:bodyPr/>
          <a:lstStyle>
            <a:lvl1pPr marL="0" indent="0">
              <a:buFont typeface="Arial" panose="020B0604020202020204" pitchFamily="34" charset="0"/>
              <a:buNone/>
              <a:defRPr/>
            </a:lvl1pPr>
          </a:lstStyle>
          <a:p>
            <a:r>
              <a:rPr lang="sv-SE" dirty="0"/>
              <a:t>Klicka här för att ändra format</a:t>
            </a:r>
          </a:p>
        </p:txBody>
      </p:sp>
      <p:sp>
        <p:nvSpPr>
          <p:cNvPr id="4" name="Platshållare för innehåll 2"/>
          <p:cNvSpPr>
            <a:spLocks noGrp="1"/>
          </p:cNvSpPr>
          <p:nvPr>
            <p:ph idx="1"/>
          </p:nvPr>
        </p:nvSpPr>
        <p:spPr>
          <a:xfrm>
            <a:off x="609600" y="1628800"/>
            <a:ext cx="10959008" cy="449480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3240878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785813" y="396511"/>
            <a:ext cx="10620375" cy="799132"/>
          </a:xfrm>
          <a:prstGeom prst="rect">
            <a:avLst/>
          </a:prstGeom>
        </p:spPr>
        <p:txBody>
          <a:bodyPr vert="horz" lIns="0" tIns="0" rIns="0" bIns="0" rtlCol="0" anchor="b">
            <a:noAutofit/>
          </a:bodyPr>
          <a:lstStyle/>
          <a:p>
            <a:r>
              <a:rPr lang="sv-SE" dirty="0"/>
              <a:t>Klicka här för att ändra format</a:t>
            </a:r>
          </a:p>
        </p:txBody>
      </p:sp>
      <p:sp>
        <p:nvSpPr>
          <p:cNvPr id="3" name="Platshållare för text 2"/>
          <p:cNvSpPr>
            <a:spLocks noGrp="1"/>
          </p:cNvSpPr>
          <p:nvPr>
            <p:ph type="body" idx="1"/>
          </p:nvPr>
        </p:nvSpPr>
        <p:spPr>
          <a:xfrm>
            <a:off x="785814" y="1463502"/>
            <a:ext cx="10620374" cy="4248150"/>
          </a:xfrm>
          <a:prstGeom prst="rect">
            <a:avLst/>
          </a:prstGeom>
        </p:spPr>
        <p:txBody>
          <a:bodyPr vert="horz" lIns="0" tIns="0" rIns="0" bIns="0" rtlCol="0">
            <a:no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7" name="Platshållare för datum 6">
            <a:extLst>
              <a:ext uri="{FF2B5EF4-FFF2-40B4-BE49-F238E27FC236}">
                <a16:creationId xmlns:a16="http://schemas.microsoft.com/office/drawing/2014/main" id="{2CB52027-62D7-4051-92A5-5F8CF69A6708}"/>
              </a:ext>
            </a:extLst>
          </p:cNvPr>
          <p:cNvSpPr>
            <a:spLocks noGrp="1"/>
          </p:cNvSpPr>
          <p:nvPr>
            <p:ph type="dt" sz="half" idx="2"/>
          </p:nvPr>
        </p:nvSpPr>
        <p:spPr>
          <a:xfrm>
            <a:off x="2685796" y="6334671"/>
            <a:ext cx="1022437" cy="253636"/>
          </a:xfrm>
          <a:prstGeom prst="rect">
            <a:avLst/>
          </a:prstGeom>
        </p:spPr>
        <p:txBody>
          <a:bodyPr vert="horz" lIns="91440" tIns="45720" rIns="91440" bIns="45720" rtlCol="0" anchor="ctr"/>
          <a:lstStyle>
            <a:lvl1pPr algn="l">
              <a:defRPr sz="800">
                <a:solidFill>
                  <a:schemeClr val="tx2">
                    <a:lumMod val="75000"/>
                    <a:lumOff val="25000"/>
                  </a:schemeClr>
                </a:solidFill>
              </a:defRPr>
            </a:lvl1pPr>
          </a:lstStyle>
          <a:p>
            <a:r>
              <a:rPr lang="sv-SE"/>
              <a:t>20xx-xx-xx</a:t>
            </a:r>
          </a:p>
        </p:txBody>
      </p:sp>
      <p:sp>
        <p:nvSpPr>
          <p:cNvPr id="8" name="Platshållare för sidfot 7">
            <a:extLst>
              <a:ext uri="{FF2B5EF4-FFF2-40B4-BE49-F238E27FC236}">
                <a16:creationId xmlns:a16="http://schemas.microsoft.com/office/drawing/2014/main" id="{4C2F6E3E-902C-4B96-A2CF-FD3ABE010C4F}"/>
              </a:ext>
            </a:extLst>
          </p:cNvPr>
          <p:cNvSpPr>
            <a:spLocks noGrp="1"/>
          </p:cNvSpPr>
          <p:nvPr>
            <p:ph type="ftr" sz="quarter" idx="3"/>
          </p:nvPr>
        </p:nvSpPr>
        <p:spPr>
          <a:xfrm>
            <a:off x="4178777" y="6334671"/>
            <a:ext cx="4114800" cy="253636"/>
          </a:xfrm>
          <a:prstGeom prst="rect">
            <a:avLst/>
          </a:prstGeom>
        </p:spPr>
        <p:txBody>
          <a:bodyPr vert="horz" lIns="91440" tIns="45720" rIns="91440" bIns="45720" rtlCol="0" anchor="ctr"/>
          <a:lstStyle>
            <a:lvl1pPr algn="ctr">
              <a:defRPr sz="800">
                <a:solidFill>
                  <a:schemeClr val="tx2">
                    <a:lumMod val="75000"/>
                    <a:lumOff val="25000"/>
                  </a:schemeClr>
                </a:solidFill>
              </a:defRPr>
            </a:lvl1pPr>
          </a:lstStyle>
          <a:p>
            <a:r>
              <a:rPr lang="sv-SE"/>
              <a:t>Sidfot om man väljer att infoga en sådan i sin presentation</a:t>
            </a:r>
            <a:endParaRPr lang="sv-SE" dirty="0"/>
          </a:p>
        </p:txBody>
      </p:sp>
      <p:sp>
        <p:nvSpPr>
          <p:cNvPr id="9" name="Platshållare för bildnummer 8">
            <a:extLst>
              <a:ext uri="{FF2B5EF4-FFF2-40B4-BE49-F238E27FC236}">
                <a16:creationId xmlns:a16="http://schemas.microsoft.com/office/drawing/2014/main" id="{A7009B1D-B0C1-4070-9DB7-CC7571761B12}"/>
              </a:ext>
            </a:extLst>
          </p:cNvPr>
          <p:cNvSpPr>
            <a:spLocks noGrp="1"/>
          </p:cNvSpPr>
          <p:nvPr>
            <p:ph type="sldNum" sz="quarter" idx="4"/>
          </p:nvPr>
        </p:nvSpPr>
        <p:spPr>
          <a:xfrm>
            <a:off x="8764122" y="6334671"/>
            <a:ext cx="752786" cy="253636"/>
          </a:xfrm>
          <a:prstGeom prst="rect">
            <a:avLst/>
          </a:prstGeom>
        </p:spPr>
        <p:txBody>
          <a:bodyPr vert="horz" lIns="91440" tIns="45720" rIns="91440" bIns="45720" rtlCol="0" anchor="ctr"/>
          <a:lstStyle>
            <a:lvl1pPr algn="r">
              <a:defRPr sz="800">
                <a:solidFill>
                  <a:schemeClr val="tx2">
                    <a:lumMod val="75000"/>
                    <a:lumOff val="25000"/>
                  </a:schemeClr>
                </a:solidFill>
              </a:defRPr>
            </a:lvl1pPr>
          </a:lstStyle>
          <a:p>
            <a:fld id="{D4F2D9EE-6B8C-483D-9859-9311F6459255}" type="slidenum">
              <a:rPr lang="sv-SE" smtClean="0"/>
              <a:pPr/>
              <a:t>‹#›</a:t>
            </a:fld>
            <a:endParaRPr lang="sv-SE"/>
          </a:p>
        </p:txBody>
      </p:sp>
      <p:pic>
        <p:nvPicPr>
          <p:cNvPr id="11" name="Bildobjekt 10">
            <a:extLst>
              <a:ext uri="{FF2B5EF4-FFF2-40B4-BE49-F238E27FC236}">
                <a16:creationId xmlns:a16="http://schemas.microsoft.com/office/drawing/2014/main" id="{5D3BE665-6410-4DE8-AEE4-1C03F9995139}"/>
              </a:ext>
            </a:extLst>
          </p:cNvPr>
          <p:cNvPicPr>
            <a:picLocks noChangeAspect="1"/>
          </p:cNvPicPr>
          <p:nvPr userDrawn="1"/>
        </p:nvPicPr>
        <p:blipFill>
          <a:blip r:embed="rId10"/>
          <a:stretch>
            <a:fillRect/>
          </a:stretch>
        </p:blipFill>
        <p:spPr>
          <a:xfrm>
            <a:off x="10835668" y="6160621"/>
            <a:ext cx="1215995" cy="571875"/>
          </a:xfrm>
          <a:prstGeom prst="rect">
            <a:avLst/>
          </a:prstGeom>
        </p:spPr>
      </p:pic>
    </p:spTree>
    <p:extLst>
      <p:ext uri="{BB962C8B-B14F-4D97-AF65-F5344CB8AC3E}">
        <p14:creationId xmlns:p14="http://schemas.microsoft.com/office/powerpoint/2010/main" val="2492816128"/>
      </p:ext>
    </p:extLst>
  </p:cSld>
  <p:clrMap bg1="lt1" tx1="dk1" bg2="lt2" tx2="dk2" accent1="accent1" accent2="accent2" accent3="accent3" accent4="accent4" accent5="accent5" accent6="accent6" hlink="hlink" folHlink="folHlink"/>
  <p:sldLayoutIdLst>
    <p:sldLayoutId id="2147483656" r:id="rId1"/>
    <p:sldLayoutId id="2147483660" r:id="rId2"/>
    <p:sldLayoutId id="2147483658" r:id="rId3"/>
    <p:sldLayoutId id="2147483665" r:id="rId4"/>
    <p:sldLayoutId id="2147483662" r:id="rId5"/>
    <p:sldLayoutId id="2147483663" r:id="rId6"/>
    <p:sldLayoutId id="2147483664" r:id="rId7"/>
    <p:sldLayoutId id="2147483666" r:id="rId8"/>
  </p:sldLayoutIdLst>
  <p:hf sldNum="0" hdr="0" ftr="0" dt="0"/>
  <p:txStyles>
    <p:titleStyle>
      <a:lvl1pPr algn="l" defTabSz="914400" rtl="0" eaLnBrk="1" latinLnBrk="0" hangingPunct="1">
        <a:lnSpc>
          <a:spcPct val="90000"/>
        </a:lnSpc>
        <a:spcBef>
          <a:spcPct val="0"/>
        </a:spcBef>
        <a:buNone/>
        <a:defRPr sz="3200" kern="1200">
          <a:solidFill>
            <a:schemeClr val="accent1"/>
          </a:solidFill>
          <a:latin typeface="+mj-lt"/>
          <a:ea typeface="+mj-ea"/>
          <a:cs typeface="+mj-cs"/>
        </a:defRPr>
      </a:lvl1pPr>
    </p:titleStyle>
    <p:bodyStyle>
      <a:lvl1pPr marL="228600" indent="-228600" algn="l" defTabSz="914400" rtl="0" eaLnBrk="1" latinLnBrk="0" hangingPunct="1">
        <a:lnSpc>
          <a:spcPct val="100000"/>
        </a:lnSpc>
        <a:spcBef>
          <a:spcPts val="1000"/>
        </a:spcBef>
        <a:spcAft>
          <a:spcPts val="400"/>
        </a:spcAft>
        <a:buClr>
          <a:schemeClr val="accent1"/>
        </a:buClr>
        <a:buFont typeface="Arial" panose="020B0604020202020204" pitchFamily="34" charset="0"/>
        <a:buChar char="•"/>
        <a:defRPr sz="2400" kern="1200">
          <a:solidFill>
            <a:schemeClr val="tx2">
              <a:lumMod val="75000"/>
              <a:lumOff val="25000"/>
            </a:schemeClr>
          </a:solidFill>
          <a:latin typeface="+mn-lt"/>
          <a:ea typeface="+mn-ea"/>
          <a:cs typeface="+mn-cs"/>
        </a:defRPr>
      </a:lvl1pPr>
      <a:lvl2pPr marL="460800" indent="-228600" algn="l" defTabSz="914400" rtl="0" eaLnBrk="1" latinLnBrk="0" hangingPunct="1">
        <a:lnSpc>
          <a:spcPct val="100000"/>
        </a:lnSpc>
        <a:spcBef>
          <a:spcPts val="500"/>
        </a:spcBef>
        <a:spcAft>
          <a:spcPts val="400"/>
        </a:spcAft>
        <a:buClr>
          <a:schemeClr val="accent1"/>
        </a:buClr>
        <a:buFont typeface="Pensio Sans Normal" panose="00000500000000000000" pitchFamily="50" charset="0"/>
        <a:buChar char="−"/>
        <a:defRPr sz="2000" kern="1200">
          <a:solidFill>
            <a:schemeClr val="tx2">
              <a:lumMod val="75000"/>
              <a:lumOff val="25000"/>
            </a:schemeClr>
          </a:solidFill>
          <a:latin typeface="+mn-lt"/>
          <a:ea typeface="+mn-ea"/>
          <a:cs typeface="+mn-cs"/>
        </a:defRPr>
      </a:lvl2pPr>
      <a:lvl3pPr marL="691200" indent="-228600" algn="l" defTabSz="914400" rtl="0" eaLnBrk="1" latinLnBrk="0" hangingPunct="1">
        <a:lnSpc>
          <a:spcPct val="100000"/>
        </a:lnSpc>
        <a:spcBef>
          <a:spcPts val="500"/>
        </a:spcBef>
        <a:spcAft>
          <a:spcPts val="400"/>
        </a:spcAft>
        <a:buClr>
          <a:schemeClr val="accent1"/>
        </a:buClr>
        <a:buFont typeface="Pensio Sans Normal" panose="00000500000000000000" pitchFamily="50" charset="0"/>
        <a:buChar char="−"/>
        <a:defRPr sz="1800" kern="1200">
          <a:solidFill>
            <a:schemeClr val="tx2">
              <a:lumMod val="75000"/>
              <a:lumOff val="25000"/>
            </a:schemeClr>
          </a:solidFill>
          <a:latin typeface="+mn-lt"/>
          <a:ea typeface="+mn-ea"/>
          <a:cs typeface="+mn-cs"/>
        </a:defRPr>
      </a:lvl3pPr>
      <a:lvl4pPr marL="921600" indent="-228600" algn="l" defTabSz="914400" rtl="0" eaLnBrk="1" latinLnBrk="0" hangingPunct="1">
        <a:lnSpc>
          <a:spcPct val="100000"/>
        </a:lnSpc>
        <a:spcBef>
          <a:spcPts val="500"/>
        </a:spcBef>
        <a:spcAft>
          <a:spcPts val="400"/>
        </a:spcAft>
        <a:buClr>
          <a:schemeClr val="accent1"/>
        </a:buClr>
        <a:buFont typeface="Pensio Sans Normal" panose="00000500000000000000" pitchFamily="50" charset="0"/>
        <a:buChar char="−"/>
        <a:defRPr sz="1600" kern="1200">
          <a:solidFill>
            <a:schemeClr val="tx2">
              <a:lumMod val="75000"/>
              <a:lumOff val="25000"/>
            </a:schemeClr>
          </a:solidFill>
          <a:latin typeface="+mn-lt"/>
          <a:ea typeface="+mn-ea"/>
          <a:cs typeface="+mn-cs"/>
        </a:defRPr>
      </a:lvl4pPr>
      <a:lvl5pPr marL="1116000" indent="-228600" algn="l" defTabSz="914400" rtl="0" eaLnBrk="1" latinLnBrk="0" hangingPunct="1">
        <a:lnSpc>
          <a:spcPct val="100000"/>
        </a:lnSpc>
        <a:spcBef>
          <a:spcPts val="500"/>
        </a:spcBef>
        <a:spcAft>
          <a:spcPts val="400"/>
        </a:spcAft>
        <a:buClr>
          <a:schemeClr val="accent1"/>
        </a:buClr>
        <a:buFont typeface="Pensio Sans Normal" panose="00000500000000000000" pitchFamily="50" charset="0"/>
        <a:buChar char="−"/>
        <a:defRPr sz="1600" kern="1200">
          <a:solidFill>
            <a:schemeClr val="tx2">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orient="horz" pos="2160">
          <p15:clr>
            <a:srgbClr val="F26B43"/>
          </p15:clr>
        </p15:guide>
        <p15:guide id="3" pos="495" userDrawn="1">
          <p15:clr>
            <a:srgbClr val="F26B43"/>
          </p15:clr>
        </p15:guide>
        <p15:guide id="4" pos="6108" userDrawn="1">
          <p15:clr>
            <a:srgbClr val="F26B43"/>
          </p15:clr>
        </p15:guide>
        <p15:guide id="5" orient="horz" pos="3990" userDrawn="1">
          <p15:clr>
            <a:srgbClr val="F26B43"/>
          </p15:clr>
        </p15:guide>
        <p15:guide id="6" orient="horz" pos="3589" userDrawn="1">
          <p15:clr>
            <a:srgbClr val="F26B43"/>
          </p15:clr>
        </p15:guide>
        <p15:guide id="7" orient="horz" pos="913" userDrawn="1">
          <p15:clr>
            <a:srgbClr val="F26B43"/>
          </p15:clr>
        </p15:guide>
        <p15:guide id="8" orient="horz" pos="832" userDrawn="1">
          <p15:clr>
            <a:srgbClr val="F26B43"/>
          </p15:clr>
        </p15:guide>
        <p15:guide id="9" orient="horz" pos="233" userDrawn="1">
          <p15:clr>
            <a:srgbClr val="F26B43"/>
          </p15:clr>
        </p15:guide>
        <p15:guide id="10" orient="horz" pos="4156" userDrawn="1">
          <p15:clr>
            <a:srgbClr val="F26B43"/>
          </p15:clr>
        </p15:guide>
        <p15:guide id="11" pos="7185"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308615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D8FC1-F221-4573-AA23-1B2A7A53BE2A}"/>
              </a:ext>
            </a:extLst>
          </p:cNvPr>
          <p:cNvSpPr>
            <a:spLocks noGrp="1"/>
          </p:cNvSpPr>
          <p:nvPr>
            <p:ph type="title"/>
          </p:nvPr>
        </p:nvSpPr>
        <p:spPr/>
        <p:txBody>
          <a:bodyPr/>
          <a:lstStyle/>
          <a:p>
            <a:r>
              <a:rPr lang="sv-SE" dirty="0"/>
              <a:t>Effektiv verksamhet</a:t>
            </a:r>
          </a:p>
        </p:txBody>
      </p:sp>
      <p:sp>
        <p:nvSpPr>
          <p:cNvPr id="3" name="Platshållare för text 2">
            <a:extLst>
              <a:ext uri="{FF2B5EF4-FFF2-40B4-BE49-F238E27FC236}">
                <a16:creationId xmlns:a16="http://schemas.microsoft.com/office/drawing/2014/main" id="{98205FB1-5996-486A-BF2B-6B00331137BE}"/>
              </a:ext>
            </a:extLst>
          </p:cNvPr>
          <p:cNvSpPr>
            <a:spLocks noGrp="1"/>
          </p:cNvSpPr>
          <p:nvPr>
            <p:ph type="body" sz="quarter" idx="13"/>
          </p:nvPr>
        </p:nvSpPr>
        <p:spPr>
          <a:solidFill>
            <a:schemeClr val="bg1"/>
          </a:solidFill>
        </p:spPr>
        <p:txBody>
          <a:bodyPr/>
          <a:lstStyle/>
          <a:p>
            <a:pPr marL="0" indent="0">
              <a:buNone/>
            </a:pPr>
            <a:r>
              <a:rPr lang="sv-SE" b="1" dirty="0"/>
              <a:t>Utveckla, återanvänd och nyttja såväl digital teknik som gemensamma resurser för att effektivisera verksamheterna</a:t>
            </a:r>
          </a:p>
          <a:p>
            <a:pPr marL="0" indent="0">
              <a:buNone/>
            </a:pPr>
            <a:r>
              <a:rPr lang="sv-SE" dirty="0"/>
              <a:t>Nya angreppssätt för att använda digital teknik kan skapa nya värdeskapande tjänster som ökar effektiviteten hos verksamheten. Tillsammans är vi starkare.</a:t>
            </a:r>
          </a:p>
          <a:p>
            <a:pPr marL="0" indent="0">
              <a:buNone/>
            </a:pPr>
            <a:r>
              <a:rPr lang="sv-SE" sz="2000" dirty="0"/>
              <a:t>Exempel:</a:t>
            </a:r>
          </a:p>
          <a:p>
            <a:r>
              <a:rPr lang="sv-SE" sz="2000" dirty="0"/>
              <a:t>Hur kan vi på ett systematiskt sätt dela med oss/lära av varandra i frågor </a:t>
            </a:r>
          </a:p>
          <a:p>
            <a:r>
              <a:rPr lang="sv-SE" sz="2000" dirty="0"/>
              <a:t>Hur kan vi nyttja digital teknik för att korta handläggningstiderna?</a:t>
            </a:r>
            <a:br>
              <a:rPr lang="sv-SE" dirty="0"/>
            </a:br>
            <a:endParaRPr lang="sv-SE" dirty="0"/>
          </a:p>
        </p:txBody>
      </p:sp>
      <p:grpSp>
        <p:nvGrpSpPr>
          <p:cNvPr id="4" name="Grupp 3">
            <a:extLst>
              <a:ext uri="{FF2B5EF4-FFF2-40B4-BE49-F238E27FC236}">
                <a16:creationId xmlns:a16="http://schemas.microsoft.com/office/drawing/2014/main" id="{853E9BBE-A6CF-40D0-8761-2D210369013B}"/>
              </a:ext>
            </a:extLst>
          </p:cNvPr>
          <p:cNvGrpSpPr/>
          <p:nvPr/>
        </p:nvGrpSpPr>
        <p:grpSpPr>
          <a:xfrm>
            <a:off x="10242324" y="396511"/>
            <a:ext cx="1635124" cy="1635124"/>
            <a:chOff x="2017437" y="3783007"/>
            <a:chExt cx="1635124" cy="1635124"/>
          </a:xfrm>
        </p:grpSpPr>
        <p:sp>
          <p:nvSpPr>
            <p:cNvPr id="5" name="Ellips 4">
              <a:extLst>
                <a:ext uri="{FF2B5EF4-FFF2-40B4-BE49-F238E27FC236}">
                  <a16:creationId xmlns:a16="http://schemas.microsoft.com/office/drawing/2014/main" id="{B38B29AE-73B2-442B-AC93-1CE321B9CD10}"/>
                </a:ext>
              </a:extLst>
            </p:cNvPr>
            <p:cNvSpPr/>
            <p:nvPr/>
          </p:nvSpPr>
          <p:spPr>
            <a:xfrm>
              <a:off x="2017437" y="3783007"/>
              <a:ext cx="1635124" cy="1635124"/>
            </a:xfrm>
            <a:prstGeom prst="ellipse">
              <a:avLst/>
            </a:prstGeom>
            <a:solidFill>
              <a:schemeClr val="accent3"/>
            </a:solidFill>
          </p:spPr>
          <p:style>
            <a:lnRef idx="2">
              <a:schemeClr val="lt1">
                <a:hueOff val="0"/>
                <a:satOff val="0"/>
                <a:lumOff val="0"/>
                <a:alphaOff val="0"/>
              </a:schemeClr>
            </a:lnRef>
            <a:fillRef idx="1">
              <a:scrgbClr r="0" g="0" b="0"/>
            </a:fillRef>
            <a:effectRef idx="0">
              <a:schemeClr val="accent4">
                <a:hueOff val="13139485"/>
                <a:satOff val="-1091"/>
                <a:lumOff val="-15149"/>
                <a:alphaOff val="0"/>
              </a:schemeClr>
            </a:effectRef>
            <a:fontRef idx="minor">
              <a:schemeClr val="lt1"/>
            </a:fontRef>
          </p:style>
        </p:sp>
        <p:sp>
          <p:nvSpPr>
            <p:cNvPr id="6" name="Ellips 4">
              <a:extLst>
                <a:ext uri="{FF2B5EF4-FFF2-40B4-BE49-F238E27FC236}">
                  <a16:creationId xmlns:a16="http://schemas.microsoft.com/office/drawing/2014/main" id="{857EC812-AF39-4272-BEAE-36F677D8BEF5}"/>
                </a:ext>
              </a:extLst>
            </p:cNvPr>
            <p:cNvSpPr txBox="1"/>
            <p:nvPr/>
          </p:nvSpPr>
          <p:spPr>
            <a:xfrm>
              <a:off x="2256895" y="4022465"/>
              <a:ext cx="1156208" cy="115620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sv-SE" sz="1300" kern="1200" dirty="0"/>
                <a:t>Effektiv verksamhet</a:t>
              </a:r>
            </a:p>
          </p:txBody>
        </p:sp>
      </p:grpSp>
    </p:spTree>
    <p:extLst>
      <p:ext uri="{BB962C8B-B14F-4D97-AF65-F5344CB8AC3E}">
        <p14:creationId xmlns:p14="http://schemas.microsoft.com/office/powerpoint/2010/main" val="18526839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7DE6C8-B7A0-495B-9160-E2545730D19B}"/>
              </a:ext>
            </a:extLst>
          </p:cNvPr>
          <p:cNvSpPr>
            <a:spLocks noGrp="1"/>
          </p:cNvSpPr>
          <p:nvPr>
            <p:ph type="title"/>
          </p:nvPr>
        </p:nvSpPr>
        <p:spPr/>
        <p:txBody>
          <a:bodyPr/>
          <a:lstStyle/>
          <a:p>
            <a:r>
              <a:rPr lang="sv-SE" dirty="0"/>
              <a:t>”Öppet spår” – gemensam riktning </a:t>
            </a:r>
          </a:p>
        </p:txBody>
      </p:sp>
      <p:sp>
        <p:nvSpPr>
          <p:cNvPr id="3" name="Platshållare för text 2">
            <a:extLst>
              <a:ext uri="{FF2B5EF4-FFF2-40B4-BE49-F238E27FC236}">
                <a16:creationId xmlns:a16="http://schemas.microsoft.com/office/drawing/2014/main" id="{4E219C3D-214F-4C0D-B3C4-54D0EB4873F7}"/>
              </a:ext>
            </a:extLst>
          </p:cNvPr>
          <p:cNvSpPr>
            <a:spLocks noGrp="1"/>
          </p:cNvSpPr>
          <p:nvPr>
            <p:ph type="body" sz="quarter" idx="13"/>
          </p:nvPr>
        </p:nvSpPr>
        <p:spPr/>
        <p:txBody>
          <a:bodyPr/>
          <a:lstStyle/>
          <a:p>
            <a:pPr marL="0" indent="0">
              <a:buNone/>
            </a:pPr>
            <a:r>
              <a:rPr lang="sv-SE" b="1" dirty="0"/>
              <a:t>En gemensam riktning för en säker digital transformation</a:t>
            </a:r>
          </a:p>
          <a:p>
            <a:pPr marL="0" indent="0">
              <a:buNone/>
            </a:pPr>
            <a:r>
              <a:rPr lang="sv-SE" dirty="0"/>
              <a:t>Den digitala transformationen innebär nya sätt att möta samhällsutmaningar där nya digitala ekosystem etableras.</a:t>
            </a:r>
          </a:p>
          <a:p>
            <a:pPr marL="0" indent="0">
              <a:buNone/>
            </a:pPr>
            <a:endParaRPr lang="sv-SE" dirty="0"/>
          </a:p>
          <a:p>
            <a:pPr marL="0" indent="0">
              <a:buNone/>
            </a:pPr>
            <a:r>
              <a:rPr lang="sv-SE" dirty="0"/>
              <a:t>Exempel:</a:t>
            </a:r>
          </a:p>
          <a:p>
            <a:r>
              <a:rPr lang="sv-SE" dirty="0"/>
              <a:t>En helt egen idé!</a:t>
            </a:r>
          </a:p>
          <a:p>
            <a:pPr marL="0" indent="0">
              <a:buNone/>
            </a:pPr>
            <a:endParaRPr lang="sv-SE" dirty="0"/>
          </a:p>
        </p:txBody>
      </p:sp>
      <p:grpSp>
        <p:nvGrpSpPr>
          <p:cNvPr id="7" name="Grupp 6">
            <a:extLst>
              <a:ext uri="{FF2B5EF4-FFF2-40B4-BE49-F238E27FC236}">
                <a16:creationId xmlns:a16="http://schemas.microsoft.com/office/drawing/2014/main" id="{BFB5724A-FFC3-48D5-A016-7D9CEBC88C3E}"/>
              </a:ext>
            </a:extLst>
          </p:cNvPr>
          <p:cNvGrpSpPr/>
          <p:nvPr/>
        </p:nvGrpSpPr>
        <p:grpSpPr>
          <a:xfrm>
            <a:off x="10111696" y="396511"/>
            <a:ext cx="1635124" cy="1635124"/>
            <a:chOff x="4475437" y="3783007"/>
            <a:chExt cx="1635124" cy="1635124"/>
          </a:xfrm>
        </p:grpSpPr>
        <p:sp>
          <p:nvSpPr>
            <p:cNvPr id="8" name="Ellips 7">
              <a:extLst>
                <a:ext uri="{FF2B5EF4-FFF2-40B4-BE49-F238E27FC236}">
                  <a16:creationId xmlns:a16="http://schemas.microsoft.com/office/drawing/2014/main" id="{8DA6E260-D781-43B9-94BC-C46D4CDFF4EF}"/>
                </a:ext>
              </a:extLst>
            </p:cNvPr>
            <p:cNvSpPr/>
            <p:nvPr/>
          </p:nvSpPr>
          <p:spPr>
            <a:xfrm>
              <a:off x="4475437" y="3783007"/>
              <a:ext cx="1635124" cy="1635124"/>
            </a:xfrm>
            <a:prstGeom prst="ellipse">
              <a:avLst/>
            </a:prstGeom>
            <a:solidFill>
              <a:srgbClr val="5EB0E6"/>
            </a:solidFill>
          </p:spPr>
          <p:style>
            <a:lnRef idx="3">
              <a:schemeClr val="lt1"/>
            </a:lnRef>
            <a:fillRef idx="1">
              <a:schemeClr val="accent6"/>
            </a:fillRef>
            <a:effectRef idx="1">
              <a:schemeClr val="accent6"/>
            </a:effectRef>
            <a:fontRef idx="minor">
              <a:schemeClr val="lt1"/>
            </a:fontRef>
          </p:style>
        </p:sp>
        <p:sp>
          <p:nvSpPr>
            <p:cNvPr id="9" name="Ellips 4">
              <a:extLst>
                <a:ext uri="{FF2B5EF4-FFF2-40B4-BE49-F238E27FC236}">
                  <a16:creationId xmlns:a16="http://schemas.microsoft.com/office/drawing/2014/main" id="{6F10E3AF-4694-45EC-9CB6-31FA981E7707}"/>
                </a:ext>
              </a:extLst>
            </p:cNvPr>
            <p:cNvSpPr txBox="1"/>
            <p:nvPr/>
          </p:nvSpPr>
          <p:spPr>
            <a:xfrm>
              <a:off x="4714895" y="4022465"/>
              <a:ext cx="1156208" cy="115620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sv-SE" sz="1300" kern="1200" dirty="0"/>
                <a:t>”Öppet spår”</a:t>
              </a:r>
            </a:p>
            <a:p>
              <a:pPr marL="0" lvl="0" indent="0" algn="ctr" defTabSz="577850">
                <a:lnSpc>
                  <a:spcPct val="90000"/>
                </a:lnSpc>
                <a:spcBef>
                  <a:spcPct val="0"/>
                </a:spcBef>
                <a:spcAft>
                  <a:spcPct val="35000"/>
                </a:spcAft>
                <a:buNone/>
              </a:pPr>
              <a:r>
                <a:rPr lang="sv-SE" sz="1300" kern="1200" dirty="0"/>
                <a:t>Gemensam riktning för säker digital transformation</a:t>
              </a:r>
            </a:p>
          </p:txBody>
        </p:sp>
      </p:grpSp>
    </p:spTree>
    <p:extLst>
      <p:ext uri="{BB962C8B-B14F-4D97-AF65-F5344CB8AC3E}">
        <p14:creationId xmlns:p14="http://schemas.microsoft.com/office/powerpoint/2010/main" val="4061239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E1B51ED-4004-4CF8-8682-118080ABA58D}"/>
              </a:ext>
            </a:extLst>
          </p:cNvPr>
          <p:cNvSpPr>
            <a:spLocks noGrp="1"/>
          </p:cNvSpPr>
          <p:nvPr>
            <p:ph type="title"/>
          </p:nvPr>
        </p:nvSpPr>
        <p:spPr/>
        <p:txBody>
          <a:bodyPr/>
          <a:lstStyle/>
          <a:p>
            <a:r>
              <a:rPr lang="sv-SE" dirty="0"/>
              <a:t>Jämställdhet, mångfald, inkludering</a:t>
            </a:r>
          </a:p>
        </p:txBody>
      </p:sp>
      <p:sp>
        <p:nvSpPr>
          <p:cNvPr id="3" name="Platshållare för text 2">
            <a:extLst>
              <a:ext uri="{FF2B5EF4-FFF2-40B4-BE49-F238E27FC236}">
                <a16:creationId xmlns:a16="http://schemas.microsoft.com/office/drawing/2014/main" id="{D8604298-92D9-4D22-ABAA-F3D9D11123DF}"/>
              </a:ext>
            </a:extLst>
          </p:cNvPr>
          <p:cNvSpPr>
            <a:spLocks noGrp="1"/>
          </p:cNvSpPr>
          <p:nvPr>
            <p:ph type="body" sz="quarter" idx="13"/>
          </p:nvPr>
        </p:nvSpPr>
        <p:spPr/>
        <p:txBody>
          <a:bodyPr/>
          <a:lstStyle/>
          <a:p>
            <a:pPr marL="0" indent="0">
              <a:buNone/>
            </a:pPr>
            <a:r>
              <a:rPr lang="sv-SE" dirty="0"/>
              <a:t>Verksamhet som bidrar till att alla människor kan inkluderas oavsett härkomst, religion, könsidentitet, sexuell läggning, förmågor eller ålder och att de kan ges samma möjlighet att forma samhället och sina egna liv.</a:t>
            </a:r>
          </a:p>
          <a:p>
            <a:pPr marL="0" indent="0">
              <a:buNone/>
            </a:pPr>
            <a:endParaRPr lang="sv-SE" dirty="0"/>
          </a:p>
          <a:p>
            <a:pPr marL="0" indent="0">
              <a:buNone/>
            </a:pPr>
            <a:r>
              <a:rPr lang="sv-SE" dirty="0"/>
              <a:t>Exempel:</a:t>
            </a:r>
          </a:p>
          <a:p>
            <a:r>
              <a:rPr lang="sv-SE" sz="2000" dirty="0"/>
              <a:t>Hur kan vi skapa bättre förutsättningar för inkludering i mötet (gränssnitten/lösningarna) med våra kunder?</a:t>
            </a:r>
          </a:p>
          <a:p>
            <a:pPr marL="0" indent="0">
              <a:buNone/>
            </a:pPr>
            <a:endParaRPr lang="sv-SE" dirty="0">
              <a:highlight>
                <a:srgbClr val="FFFF00"/>
              </a:highlight>
            </a:endParaRPr>
          </a:p>
        </p:txBody>
      </p:sp>
      <p:grpSp>
        <p:nvGrpSpPr>
          <p:cNvPr id="4" name="Grupp 3">
            <a:extLst>
              <a:ext uri="{FF2B5EF4-FFF2-40B4-BE49-F238E27FC236}">
                <a16:creationId xmlns:a16="http://schemas.microsoft.com/office/drawing/2014/main" id="{BF0B1298-CE74-488C-AA3B-33D072725E47}"/>
              </a:ext>
            </a:extLst>
          </p:cNvPr>
          <p:cNvGrpSpPr/>
          <p:nvPr/>
        </p:nvGrpSpPr>
        <p:grpSpPr>
          <a:xfrm>
            <a:off x="10152517" y="396511"/>
            <a:ext cx="1635124" cy="1635124"/>
            <a:chOff x="3246437" y="534"/>
            <a:chExt cx="1635124" cy="1635124"/>
          </a:xfrm>
        </p:grpSpPr>
        <p:sp>
          <p:nvSpPr>
            <p:cNvPr id="5" name="Ellips 4">
              <a:extLst>
                <a:ext uri="{FF2B5EF4-FFF2-40B4-BE49-F238E27FC236}">
                  <a16:creationId xmlns:a16="http://schemas.microsoft.com/office/drawing/2014/main" id="{F4FC3990-9221-4A31-9028-A0A7DC707DD2}"/>
                </a:ext>
              </a:extLst>
            </p:cNvPr>
            <p:cNvSpPr/>
            <p:nvPr/>
          </p:nvSpPr>
          <p:spPr>
            <a:xfrm>
              <a:off x="3246437" y="534"/>
              <a:ext cx="1635124" cy="1635124"/>
            </a:xfrm>
            <a:prstGeom prst="ellipse">
              <a:avLst/>
            </a:prstGeom>
            <a:solidFill>
              <a:schemeClr val="accent4"/>
            </a:solidFill>
          </p:spPr>
          <p:style>
            <a:lnRef idx="3">
              <a:schemeClr val="lt1"/>
            </a:lnRef>
            <a:fillRef idx="1">
              <a:schemeClr val="accent1"/>
            </a:fillRef>
            <a:effectRef idx="1">
              <a:schemeClr val="accent1"/>
            </a:effectRef>
            <a:fontRef idx="minor">
              <a:schemeClr val="lt1"/>
            </a:fontRef>
          </p:style>
        </p:sp>
        <p:sp>
          <p:nvSpPr>
            <p:cNvPr id="6" name="Ellips 4">
              <a:extLst>
                <a:ext uri="{FF2B5EF4-FFF2-40B4-BE49-F238E27FC236}">
                  <a16:creationId xmlns:a16="http://schemas.microsoft.com/office/drawing/2014/main" id="{8E56C716-CEA1-476C-A39D-E0DA52B733BB}"/>
                </a:ext>
              </a:extLst>
            </p:cNvPr>
            <p:cNvSpPr txBox="1"/>
            <p:nvPr/>
          </p:nvSpPr>
          <p:spPr>
            <a:xfrm>
              <a:off x="3485895" y="239992"/>
              <a:ext cx="1156208" cy="115620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sv-SE" sz="1300" kern="1200" dirty="0"/>
                <a:t>Jämställdhet, mångfald, inkludering</a:t>
              </a:r>
            </a:p>
          </p:txBody>
        </p:sp>
      </p:grpSp>
    </p:spTree>
    <p:extLst>
      <p:ext uri="{BB962C8B-B14F-4D97-AF65-F5344CB8AC3E}">
        <p14:creationId xmlns:p14="http://schemas.microsoft.com/office/powerpoint/2010/main" val="2534287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Bildobjekt 6">
            <a:extLst>
              <a:ext uri="{FF2B5EF4-FFF2-40B4-BE49-F238E27FC236}">
                <a16:creationId xmlns:a16="http://schemas.microsoft.com/office/drawing/2014/main" id="{57378920-B66B-4244-9280-6839B08670C3}"/>
              </a:ext>
            </a:extLst>
          </p:cNvPr>
          <p:cNvPicPr>
            <a:picLocks noChangeAspect="1"/>
          </p:cNvPicPr>
          <p:nvPr/>
        </p:nvPicPr>
        <p:blipFill>
          <a:blip r:embed="rId2"/>
          <a:stretch>
            <a:fillRect/>
          </a:stretch>
        </p:blipFill>
        <p:spPr>
          <a:xfrm>
            <a:off x="3142066" y="2551922"/>
            <a:ext cx="6200775" cy="1828800"/>
          </a:xfrm>
          <a:prstGeom prst="rect">
            <a:avLst/>
          </a:prstGeom>
        </p:spPr>
      </p:pic>
      <p:sp>
        <p:nvSpPr>
          <p:cNvPr id="3" name="textruta 2">
            <a:extLst>
              <a:ext uri="{FF2B5EF4-FFF2-40B4-BE49-F238E27FC236}">
                <a16:creationId xmlns:a16="http://schemas.microsoft.com/office/drawing/2014/main" id="{B7AD42AD-4FD2-43CA-9840-E9CB7F1521C7}"/>
              </a:ext>
            </a:extLst>
          </p:cNvPr>
          <p:cNvSpPr txBox="1"/>
          <p:nvPr/>
        </p:nvSpPr>
        <p:spPr>
          <a:xfrm>
            <a:off x="3142066" y="6310690"/>
            <a:ext cx="7059991" cy="338554"/>
          </a:xfrm>
          <a:prstGeom prst="rect">
            <a:avLst/>
          </a:prstGeom>
          <a:noFill/>
        </p:spPr>
        <p:txBody>
          <a:bodyPr wrap="square" rtlCol="0">
            <a:spAutoFit/>
          </a:bodyPr>
          <a:lstStyle/>
          <a:p>
            <a:r>
              <a:rPr lang="sv-SE" sz="1600" dirty="0">
                <a:solidFill>
                  <a:srgbClr val="D54C16"/>
                </a:solidFill>
              </a:rPr>
              <a:t>https://www.esamverka.se/aktuellt/esam-hackaton-2023.html</a:t>
            </a:r>
          </a:p>
        </p:txBody>
      </p:sp>
    </p:spTree>
    <p:extLst>
      <p:ext uri="{BB962C8B-B14F-4D97-AF65-F5344CB8AC3E}">
        <p14:creationId xmlns:p14="http://schemas.microsoft.com/office/powerpoint/2010/main" val="2613652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DB639E2-2BBE-40BF-84DC-D7FE31E266F1}"/>
              </a:ext>
            </a:extLst>
          </p:cNvPr>
          <p:cNvSpPr>
            <a:spLocks noGrp="1"/>
          </p:cNvSpPr>
          <p:nvPr>
            <p:ph type="title"/>
          </p:nvPr>
        </p:nvSpPr>
        <p:spPr/>
        <p:txBody>
          <a:bodyPr/>
          <a:lstStyle/>
          <a:p>
            <a:r>
              <a:rPr lang="sv-SE" dirty="0"/>
              <a:t>Dagens möte</a:t>
            </a:r>
          </a:p>
        </p:txBody>
      </p:sp>
      <p:sp>
        <p:nvSpPr>
          <p:cNvPr id="3" name="Platshållare för innehåll 2">
            <a:extLst>
              <a:ext uri="{FF2B5EF4-FFF2-40B4-BE49-F238E27FC236}">
                <a16:creationId xmlns:a16="http://schemas.microsoft.com/office/drawing/2014/main" id="{983307C8-12DF-424A-9258-9C418C6F7D0B}"/>
              </a:ext>
            </a:extLst>
          </p:cNvPr>
          <p:cNvSpPr>
            <a:spLocks noGrp="1"/>
          </p:cNvSpPr>
          <p:nvPr>
            <p:ph idx="1"/>
          </p:nvPr>
        </p:nvSpPr>
        <p:spPr/>
        <p:txBody>
          <a:bodyPr/>
          <a:lstStyle/>
          <a:p>
            <a:r>
              <a:rPr lang="sv-SE" dirty="0"/>
              <a:t>Kort sammanfattning av själva hacket</a:t>
            </a:r>
          </a:p>
          <a:p>
            <a:r>
              <a:rPr lang="sv-SE" dirty="0"/>
              <a:t>Svara på frågor och ta in feedback</a:t>
            </a:r>
          </a:p>
          <a:p>
            <a:r>
              <a:rPr lang="sv-SE" dirty="0"/>
              <a:t>Frågor vi inte kan svara på idag samlar vi in och svarar sedan på via hemsidan</a:t>
            </a:r>
          </a:p>
          <a:p>
            <a:endParaRPr lang="sv-SE" dirty="0"/>
          </a:p>
          <a:p>
            <a:endParaRPr lang="sv-SE" dirty="0"/>
          </a:p>
        </p:txBody>
      </p:sp>
    </p:spTree>
    <p:extLst>
      <p:ext uri="{BB962C8B-B14F-4D97-AF65-F5344CB8AC3E}">
        <p14:creationId xmlns:p14="http://schemas.microsoft.com/office/powerpoint/2010/main" val="32663456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ADA2DF7-4F99-49B4-9DB4-03D07F7E5B85}"/>
              </a:ext>
            </a:extLst>
          </p:cNvPr>
          <p:cNvSpPr>
            <a:spLocks noGrp="1"/>
          </p:cNvSpPr>
          <p:nvPr>
            <p:ph type="title"/>
          </p:nvPr>
        </p:nvSpPr>
        <p:spPr>
          <a:xfrm>
            <a:off x="727757" y="396511"/>
            <a:ext cx="10620375" cy="799132"/>
          </a:xfrm>
        </p:spPr>
        <p:txBody>
          <a:bodyPr/>
          <a:lstStyle/>
          <a:p>
            <a:r>
              <a:rPr lang="sv-SE" dirty="0"/>
              <a:t>Myndighetsgemensamt hackaton</a:t>
            </a:r>
          </a:p>
        </p:txBody>
      </p:sp>
      <p:sp>
        <p:nvSpPr>
          <p:cNvPr id="3" name="Platshållare för text 2">
            <a:extLst>
              <a:ext uri="{FF2B5EF4-FFF2-40B4-BE49-F238E27FC236}">
                <a16:creationId xmlns:a16="http://schemas.microsoft.com/office/drawing/2014/main" id="{D8FD7F0E-B65A-4E33-B3BF-515BBE8F1639}"/>
              </a:ext>
            </a:extLst>
          </p:cNvPr>
          <p:cNvSpPr>
            <a:spLocks noGrp="1"/>
          </p:cNvSpPr>
          <p:nvPr>
            <p:ph type="body" sz="quarter" idx="13"/>
          </p:nvPr>
        </p:nvSpPr>
        <p:spPr>
          <a:xfrm>
            <a:off x="679378" y="1463501"/>
            <a:ext cx="5940911" cy="4462845"/>
          </a:xfrm>
        </p:spPr>
        <p:txBody>
          <a:bodyPr/>
          <a:lstStyle/>
          <a:p>
            <a:r>
              <a:rPr lang="sv-SE" sz="2600" b="1" dirty="0"/>
              <a:t>Syfte</a:t>
            </a:r>
            <a:r>
              <a:rPr lang="sv-SE" sz="2600" dirty="0"/>
              <a:t>: </a:t>
            </a:r>
            <a:r>
              <a:rPr lang="sv-SE" sz="2600" b="1" dirty="0"/>
              <a:t>Öka samverkan mellan myndigheterna – för bättre verksamhets- och kundnytta</a:t>
            </a:r>
          </a:p>
          <a:p>
            <a:r>
              <a:rPr lang="sv-SE" sz="2600" dirty="0"/>
              <a:t>Det unika med det här hacket är att det är myndighetsövergripande där vi kan hacka och lösa utmaningar tillsammans med 35 andra myndigheter.</a:t>
            </a:r>
          </a:p>
          <a:p>
            <a:r>
              <a:rPr lang="sv-SE" sz="2600" dirty="0"/>
              <a:t>Dessutom så är det ett idé hack och inget kodknackande, alltså krävs utvecklarfärdigheter.</a:t>
            </a:r>
          </a:p>
          <a:p>
            <a:pPr marL="0" indent="0">
              <a:buNone/>
            </a:pPr>
            <a:endParaRPr lang="sv-SE" sz="2200" b="1" dirty="0"/>
          </a:p>
          <a:p>
            <a:endParaRPr lang="sv-SE" dirty="0"/>
          </a:p>
        </p:txBody>
      </p:sp>
      <p:pic>
        <p:nvPicPr>
          <p:cNvPr id="6" name="Bild 5" descr="Skål">
            <a:extLst>
              <a:ext uri="{FF2B5EF4-FFF2-40B4-BE49-F238E27FC236}">
                <a16:creationId xmlns:a16="http://schemas.microsoft.com/office/drawing/2014/main" id="{609AB45A-716C-4694-94F6-EEBC523CC32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219366" y="1581197"/>
            <a:ext cx="3186820" cy="3186820"/>
          </a:xfrm>
          <a:prstGeom prst="rect">
            <a:avLst/>
          </a:prstGeom>
        </p:spPr>
      </p:pic>
    </p:spTree>
    <p:extLst>
      <p:ext uri="{BB962C8B-B14F-4D97-AF65-F5344CB8AC3E}">
        <p14:creationId xmlns:p14="http://schemas.microsoft.com/office/powerpoint/2010/main" val="6592190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2FA6CA2-6CBC-4CE7-8152-05545B476D74}"/>
              </a:ext>
            </a:extLst>
          </p:cNvPr>
          <p:cNvSpPr>
            <a:spLocks noGrp="1"/>
          </p:cNvSpPr>
          <p:nvPr>
            <p:ph type="title"/>
          </p:nvPr>
        </p:nvSpPr>
        <p:spPr/>
        <p:txBody>
          <a:bodyPr/>
          <a:lstStyle/>
          <a:p>
            <a:r>
              <a:rPr lang="sv-SE" dirty="0"/>
              <a:t>Hur?</a:t>
            </a:r>
          </a:p>
        </p:txBody>
      </p:sp>
      <p:sp>
        <p:nvSpPr>
          <p:cNvPr id="3" name="Platshållare för innehåll 2">
            <a:extLst>
              <a:ext uri="{FF2B5EF4-FFF2-40B4-BE49-F238E27FC236}">
                <a16:creationId xmlns:a16="http://schemas.microsoft.com/office/drawing/2014/main" id="{2B9ABCCC-2C0B-4F07-A39E-FB7D023C2553}"/>
              </a:ext>
            </a:extLst>
          </p:cNvPr>
          <p:cNvSpPr>
            <a:spLocks noGrp="1"/>
          </p:cNvSpPr>
          <p:nvPr>
            <p:ph idx="1"/>
          </p:nvPr>
        </p:nvSpPr>
        <p:spPr/>
        <p:txBody>
          <a:bodyPr/>
          <a:lstStyle/>
          <a:p>
            <a:r>
              <a:rPr lang="sv-SE" sz="2600" dirty="0"/>
              <a:t>Ett tävlingsbidrag kan exempelvis bestå av en </a:t>
            </a:r>
            <a:r>
              <a:rPr lang="sv-SE" sz="2600" dirty="0" err="1"/>
              <a:t>PoC</a:t>
            </a:r>
            <a:r>
              <a:rPr lang="sv-SE" sz="2600" dirty="0"/>
              <a:t>, en prototyp och/eller ett koncept bestående av en beskrivande illustration.</a:t>
            </a:r>
          </a:p>
          <a:p>
            <a:r>
              <a:rPr lang="sv-SE" sz="2600" dirty="0"/>
              <a:t>Alla är välkomna!</a:t>
            </a:r>
          </a:p>
          <a:p>
            <a:pPr lvl="0"/>
            <a:r>
              <a:rPr lang="sv-SE" sz="2600" b="1" dirty="0"/>
              <a:t>När</a:t>
            </a:r>
            <a:r>
              <a:rPr lang="sv-SE" sz="2600" dirty="0"/>
              <a:t>: 29-31 mars 2023, 29-30 är uppstart och hackande och 31 är presentationer och prisutdelning.</a:t>
            </a:r>
          </a:p>
          <a:p>
            <a:pPr lvl="0"/>
            <a:r>
              <a:rPr lang="sv-SE" sz="2600" b="1" dirty="0"/>
              <a:t>Hur</a:t>
            </a:r>
            <a:r>
              <a:rPr lang="sv-SE" sz="2600" dirty="0"/>
              <a:t>: 100% digitalt (via Skype) </a:t>
            </a:r>
          </a:p>
          <a:p>
            <a:endParaRPr lang="sv-SE" dirty="0"/>
          </a:p>
        </p:txBody>
      </p:sp>
    </p:spTree>
    <p:extLst>
      <p:ext uri="{BB962C8B-B14F-4D97-AF65-F5344CB8AC3E}">
        <p14:creationId xmlns:p14="http://schemas.microsoft.com/office/powerpoint/2010/main" val="6418350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AB85E0D6-DDDD-45F9-97CD-B36697A52DF3}"/>
              </a:ext>
            </a:extLst>
          </p:cNvPr>
          <p:cNvSpPr>
            <a:spLocks noGrp="1"/>
          </p:cNvSpPr>
          <p:nvPr>
            <p:ph type="body" sz="quarter" idx="12"/>
          </p:nvPr>
        </p:nvSpPr>
        <p:spPr/>
        <p:txBody>
          <a:bodyPr/>
          <a:lstStyle/>
          <a:p>
            <a:pPr marL="0" indent="0">
              <a:buNone/>
            </a:pPr>
            <a:r>
              <a:rPr lang="sv-SE" dirty="0"/>
              <a:t>Årets hackaton utgår från fyra gemensamma utmaningar som arbetats fram inom eSam samt en utmaning – jämställdhet, mångfald och inkludering – som Pensionsmyndigheten i egenskap av värd för </a:t>
            </a:r>
            <a:r>
              <a:rPr lang="sv-SE" dirty="0" err="1"/>
              <a:t>hackatonet</a:t>
            </a:r>
            <a:r>
              <a:rPr lang="sv-SE" dirty="0"/>
              <a:t> lagt till</a:t>
            </a:r>
          </a:p>
          <a:p>
            <a:pPr marL="0" indent="0">
              <a:buNone/>
            </a:pPr>
            <a:endParaRPr lang="sv-SE" dirty="0"/>
          </a:p>
        </p:txBody>
      </p:sp>
      <p:sp>
        <p:nvSpPr>
          <p:cNvPr id="4" name="Rubrik 3">
            <a:extLst>
              <a:ext uri="{FF2B5EF4-FFF2-40B4-BE49-F238E27FC236}">
                <a16:creationId xmlns:a16="http://schemas.microsoft.com/office/drawing/2014/main" id="{5242011B-A101-492C-860C-88EAA5A414C6}"/>
              </a:ext>
            </a:extLst>
          </p:cNvPr>
          <p:cNvSpPr>
            <a:spLocks noGrp="1"/>
          </p:cNvSpPr>
          <p:nvPr>
            <p:ph type="title"/>
          </p:nvPr>
        </p:nvSpPr>
        <p:spPr/>
        <p:txBody>
          <a:bodyPr/>
          <a:lstStyle/>
          <a:p>
            <a:r>
              <a:rPr lang="sv-SE" dirty="0"/>
              <a:t>Utmaningar </a:t>
            </a:r>
          </a:p>
        </p:txBody>
      </p:sp>
      <p:pic>
        <p:nvPicPr>
          <p:cNvPr id="7" name="Platshållare för bild 6">
            <a:extLst>
              <a:ext uri="{FF2B5EF4-FFF2-40B4-BE49-F238E27FC236}">
                <a16:creationId xmlns:a16="http://schemas.microsoft.com/office/drawing/2014/main" id="{AAE7B289-C9E4-442B-8022-8175753471B3}"/>
              </a:ext>
            </a:extLst>
          </p:cNvPr>
          <p:cNvPicPr>
            <a:picLocks noGrp="1" noChangeAspect="1"/>
          </p:cNvPicPr>
          <p:nvPr>
            <p:ph type="pic" sz="quarter" idx="11"/>
          </p:nvPr>
        </p:nvPicPr>
        <p:blipFill>
          <a:blip r:embed="rId2"/>
          <a:srcRect l="3130" r="3130"/>
          <a:stretch>
            <a:fillRect/>
          </a:stretch>
        </p:blipFill>
        <p:spPr>
          <a:prstGeom prst="rect">
            <a:avLst/>
          </a:prstGeom>
        </p:spPr>
      </p:pic>
    </p:spTree>
    <p:extLst>
      <p:ext uri="{BB962C8B-B14F-4D97-AF65-F5344CB8AC3E}">
        <p14:creationId xmlns:p14="http://schemas.microsoft.com/office/powerpoint/2010/main" val="6295050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Platshållare för innehåll 3"/>
          <p:cNvGraphicFramePr>
            <a:graphicFrameLocks noGrp="1"/>
          </p:cNvGraphicFramePr>
          <p:nvPr>
            <p:ph idx="1"/>
            <p:extLst>
              <p:ext uri="{D42A27DB-BD31-4B8C-83A1-F6EECF244321}">
                <p14:modId xmlns:p14="http://schemas.microsoft.com/office/powerpoint/2010/main" val="381491362"/>
              </p:ext>
            </p:extLst>
          </p:nvPr>
        </p:nvGraphicFramePr>
        <p:xfrm>
          <a:off x="568624" y="1196752"/>
          <a:ext cx="10949486" cy="5059680"/>
        </p:xfrm>
        <a:graphic>
          <a:graphicData uri="http://schemas.openxmlformats.org/drawingml/2006/table">
            <a:tbl>
              <a:tblPr>
                <a:tableStyleId>{5C22544A-7EE6-4342-B048-85BDC9FD1C3A}</a:tableStyleId>
              </a:tblPr>
              <a:tblGrid>
                <a:gridCol w="5474743">
                  <a:extLst>
                    <a:ext uri="{9D8B030D-6E8A-4147-A177-3AD203B41FA5}">
                      <a16:colId xmlns:a16="http://schemas.microsoft.com/office/drawing/2014/main" val="2832392488"/>
                    </a:ext>
                  </a:extLst>
                </a:gridCol>
                <a:gridCol w="5474743">
                  <a:extLst>
                    <a:ext uri="{9D8B030D-6E8A-4147-A177-3AD203B41FA5}">
                      <a16:colId xmlns:a16="http://schemas.microsoft.com/office/drawing/2014/main" val="577879855"/>
                    </a:ext>
                  </a:extLst>
                </a:gridCol>
              </a:tblGrid>
              <a:tr h="2435906">
                <a:tc>
                  <a:txBody>
                    <a:bodyPr/>
                    <a:lstStyle/>
                    <a:p>
                      <a:endParaRPr lang="sv-SE" sz="1600" dirty="0">
                        <a:solidFill>
                          <a:schemeClr val="bg1"/>
                        </a:solidFill>
                      </a:endParaRPr>
                    </a:p>
                    <a:p>
                      <a:r>
                        <a:rPr lang="sv-SE" sz="3200" b="1" dirty="0">
                          <a:solidFill>
                            <a:schemeClr val="bg1"/>
                          </a:solidFill>
                        </a:rPr>
                        <a:t>Innovation</a:t>
                      </a:r>
                      <a:endParaRPr lang="sv-SE" sz="1600" b="1" dirty="0">
                        <a:solidFill>
                          <a:schemeClr val="bg1"/>
                        </a:solidFill>
                      </a:endParaRPr>
                    </a:p>
                    <a:p>
                      <a:endParaRPr lang="sv-SE" sz="1600"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600" dirty="0">
                          <a:solidFill>
                            <a:schemeClr val="bg1"/>
                          </a:solidFill>
                        </a:rPr>
                        <a:t>Innebär lösningen ett helt nytt sätt att se på ett problem? Är det ny teknik eller ett nytt arbetssätt? </a:t>
                      </a:r>
                      <a:r>
                        <a:rPr lang="sv-SE" sz="1600" i="0" dirty="0">
                          <a:solidFill>
                            <a:schemeClr val="bg1"/>
                          </a:solidFill>
                        </a:rPr>
                        <a:t>Är det ett kreativt sätt att vända på något redan existerande? Motsvarar lösningen ett kliv framåt</a:t>
                      </a:r>
                      <a:r>
                        <a:rPr lang="sv-SE" sz="1600" i="0" baseline="0" dirty="0">
                          <a:solidFill>
                            <a:schemeClr val="bg1"/>
                          </a:solidFill>
                        </a:rPr>
                        <a:t> </a:t>
                      </a:r>
                      <a:r>
                        <a:rPr lang="sv-SE" sz="1600" i="0" dirty="0">
                          <a:solidFill>
                            <a:schemeClr val="bg1"/>
                          </a:solidFill>
                        </a:rPr>
                        <a:t>för verksamheten</a:t>
                      </a:r>
                      <a:r>
                        <a:rPr lang="sv-SE" sz="1600" dirty="0">
                          <a:solidFill>
                            <a:schemeClr val="bg1"/>
                          </a:solidFill>
                        </a:rPr>
                        <a:t>?</a:t>
                      </a:r>
                    </a:p>
                    <a:p>
                      <a:endParaRPr lang="sv-SE" sz="1600" dirty="0">
                        <a:solidFill>
                          <a:schemeClr val="bg1"/>
                        </a:solidFill>
                      </a:endParaRPr>
                    </a:p>
                  </a:txBody>
                  <a:tcPr>
                    <a:solidFill>
                      <a:schemeClr val="accent2"/>
                    </a:solidFill>
                  </a:tcPr>
                </a:tc>
                <a:tc>
                  <a:txBody>
                    <a:bodyPr/>
                    <a:lstStyle/>
                    <a:p>
                      <a:endParaRPr lang="sv-SE" sz="1600" dirty="0">
                        <a:solidFill>
                          <a:schemeClr val="bg1"/>
                        </a:solidFill>
                      </a:endParaRPr>
                    </a:p>
                    <a:p>
                      <a:r>
                        <a:rPr lang="sv-SE" sz="3200" b="1" dirty="0">
                          <a:solidFill>
                            <a:schemeClr val="bg1"/>
                          </a:solidFill>
                        </a:rPr>
                        <a:t>Kundnytta</a:t>
                      </a:r>
                      <a:r>
                        <a:rPr lang="sv-SE" sz="1600" dirty="0">
                          <a:solidFill>
                            <a:schemeClr val="bg1"/>
                          </a:solidFill>
                        </a:rPr>
                        <a:t> </a:t>
                      </a:r>
                      <a:br>
                        <a:rPr lang="sv-SE" sz="1600" dirty="0">
                          <a:solidFill>
                            <a:schemeClr val="bg1"/>
                          </a:solidFill>
                        </a:rPr>
                      </a:br>
                      <a:endParaRPr lang="sv-SE" sz="1600"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600" dirty="0">
                          <a:solidFill>
                            <a:schemeClr val="bg1"/>
                          </a:solidFill>
                        </a:rPr>
                        <a:t>Vilken nytta skapar lösningen för våra kunder eller samarbetspartners? Tillgodoser den ett faktiskt behov som vi känner till? Bidrar den till att </a:t>
                      </a:r>
                      <a:r>
                        <a:rPr lang="sv-SE" sz="1600" i="1" dirty="0">
                          <a:solidFill>
                            <a:schemeClr val="bg1"/>
                          </a:solidFill>
                        </a:rPr>
                        <a:t>alla</a:t>
                      </a:r>
                      <a:r>
                        <a:rPr lang="sv-SE" sz="1600" dirty="0">
                          <a:solidFill>
                            <a:schemeClr val="bg1"/>
                          </a:solidFill>
                        </a:rPr>
                        <a:t> människor kan inkluderas?</a:t>
                      </a:r>
                      <a:r>
                        <a:rPr lang="sv-SE" sz="1600" dirty="0"/>
                        <a:t> </a:t>
                      </a:r>
                      <a:r>
                        <a:rPr lang="sv-SE" sz="1600" dirty="0">
                          <a:solidFill>
                            <a:schemeClr val="bg1"/>
                          </a:solidFill>
                        </a:rPr>
                        <a:t>Träffar nyttan en större grupp kunder eller en liten andel? </a:t>
                      </a:r>
                    </a:p>
                    <a:p>
                      <a:endParaRPr lang="sv-SE" sz="1600" dirty="0">
                        <a:solidFill>
                          <a:schemeClr val="bg1"/>
                        </a:solidFill>
                      </a:endParaRPr>
                    </a:p>
                  </a:txBody>
                  <a:tcPr>
                    <a:solidFill>
                      <a:schemeClr val="accent5"/>
                    </a:solidFill>
                  </a:tcPr>
                </a:tc>
                <a:extLst>
                  <a:ext uri="{0D108BD9-81ED-4DB2-BD59-A6C34878D82A}">
                    <a16:rowId xmlns:a16="http://schemas.microsoft.com/office/drawing/2014/main" val="691770780"/>
                  </a:ext>
                </a:extLst>
              </a:tr>
              <a:tr h="2505579">
                <a:tc>
                  <a:txBody>
                    <a:bodyPr/>
                    <a:lstStyle/>
                    <a:p>
                      <a:endParaRPr lang="sv-SE" sz="1600" dirty="0">
                        <a:solidFill>
                          <a:schemeClr val="bg1"/>
                        </a:solidFill>
                      </a:endParaRPr>
                    </a:p>
                    <a:p>
                      <a:r>
                        <a:rPr lang="sv-SE" sz="3200" b="1" dirty="0">
                          <a:solidFill>
                            <a:schemeClr val="bg1"/>
                          </a:solidFill>
                        </a:rPr>
                        <a:t>Verksamhetsnytta</a:t>
                      </a:r>
                    </a:p>
                    <a:p>
                      <a:endParaRPr lang="sv-SE" sz="1600"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600" dirty="0">
                          <a:solidFill>
                            <a:schemeClr val="bg1"/>
                          </a:solidFill>
                        </a:rPr>
                        <a:t>Vad är värdet av lösningen i form av intern effektivisering eller ökad kvalitet i verksamhetsutövningen? Vad skulle hända om lösningen fanns och var införd? Kan nyttan spridas</a:t>
                      </a:r>
                      <a:r>
                        <a:rPr lang="sv-SE" sz="1600" baseline="0" dirty="0">
                          <a:solidFill>
                            <a:schemeClr val="bg1"/>
                          </a:solidFill>
                        </a:rPr>
                        <a:t> till </a:t>
                      </a:r>
                      <a:r>
                        <a:rPr lang="sv-SE" sz="1600" dirty="0">
                          <a:solidFill>
                            <a:schemeClr val="bg1"/>
                          </a:solidFill>
                        </a:rPr>
                        <a:t>stora delar av verksamheten</a:t>
                      </a:r>
                      <a:r>
                        <a:rPr lang="sv-SE" sz="1600" baseline="0" dirty="0">
                          <a:solidFill>
                            <a:schemeClr val="bg1"/>
                          </a:solidFill>
                        </a:rPr>
                        <a:t> eller är den mer begränsad? </a:t>
                      </a:r>
                      <a:endParaRPr lang="sv-SE" sz="1600" dirty="0">
                        <a:solidFill>
                          <a:schemeClr val="bg1"/>
                        </a:solidFill>
                      </a:endParaRPr>
                    </a:p>
                    <a:p>
                      <a:endParaRPr lang="sv-SE" sz="1600" dirty="0">
                        <a:solidFill>
                          <a:schemeClr val="bg1"/>
                        </a:solidFill>
                      </a:endParaRPr>
                    </a:p>
                  </a:txBody>
                  <a:tcPr>
                    <a:solidFill>
                      <a:schemeClr val="accent3"/>
                    </a:solidFill>
                  </a:tcPr>
                </a:tc>
                <a:tc>
                  <a:txBody>
                    <a:bodyPr/>
                    <a:lstStyle/>
                    <a:p>
                      <a:endParaRPr lang="sv-SE" sz="1600" dirty="0">
                        <a:solidFill>
                          <a:schemeClr val="bg1"/>
                        </a:solidFill>
                      </a:endParaRPr>
                    </a:p>
                    <a:p>
                      <a:r>
                        <a:rPr lang="sv-SE" sz="3200" b="1" dirty="0">
                          <a:solidFill>
                            <a:schemeClr val="bg1"/>
                          </a:solidFill>
                        </a:rPr>
                        <a:t>Genomförbarhet</a:t>
                      </a:r>
                      <a:r>
                        <a:rPr lang="sv-SE" sz="1600" dirty="0">
                          <a:solidFill>
                            <a:schemeClr val="bg1"/>
                          </a:solidFill>
                        </a:rPr>
                        <a:t> </a:t>
                      </a:r>
                    </a:p>
                    <a:p>
                      <a:endParaRPr lang="sv-SE" sz="1600"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600" dirty="0">
                          <a:solidFill>
                            <a:schemeClr val="bg1"/>
                          </a:solidFill>
                        </a:rPr>
                        <a:t>Är lösningen så pass konkret att</a:t>
                      </a:r>
                      <a:r>
                        <a:rPr lang="sv-SE" sz="1600" baseline="0" dirty="0">
                          <a:solidFill>
                            <a:schemeClr val="bg1"/>
                          </a:solidFill>
                        </a:rPr>
                        <a:t> genomförbarheten kan bedömas</a:t>
                      </a:r>
                      <a:r>
                        <a:rPr lang="sv-SE" sz="1600" dirty="0">
                          <a:solidFill>
                            <a:schemeClr val="bg1"/>
                          </a:solidFill>
                        </a:rPr>
                        <a:t>? Har laget identifierat vad som krävs för ett genomförande? Är det tydligt vilka rättsliga, tekniska, verksamhetsmässiga hinder etc. som behöver undanröjas? </a:t>
                      </a:r>
                    </a:p>
                  </a:txBody>
                  <a:tcPr>
                    <a:solidFill>
                      <a:schemeClr val="accent6"/>
                    </a:solidFill>
                  </a:tcPr>
                </a:tc>
                <a:extLst>
                  <a:ext uri="{0D108BD9-81ED-4DB2-BD59-A6C34878D82A}">
                    <a16:rowId xmlns:a16="http://schemas.microsoft.com/office/drawing/2014/main" val="1334883981"/>
                  </a:ext>
                </a:extLst>
              </a:tr>
            </a:tbl>
          </a:graphicData>
        </a:graphic>
      </p:graphicFrame>
      <p:sp>
        <p:nvSpPr>
          <p:cNvPr id="5" name="textruta 4"/>
          <p:cNvSpPr txBox="1"/>
          <p:nvPr/>
        </p:nvSpPr>
        <p:spPr>
          <a:xfrm>
            <a:off x="568624" y="403114"/>
            <a:ext cx="11137452" cy="584775"/>
          </a:xfrm>
          <a:prstGeom prst="rect">
            <a:avLst/>
          </a:prstGeom>
          <a:noFill/>
        </p:spPr>
        <p:txBody>
          <a:bodyPr wrap="square" rtlCol="0">
            <a:spAutoFit/>
          </a:bodyPr>
          <a:lstStyle/>
          <a:p>
            <a:r>
              <a:rPr lang="sv-SE" sz="3200" dirty="0">
                <a:solidFill>
                  <a:schemeClr val="accent1"/>
                </a:solidFill>
                <a:latin typeface="+mj-lt"/>
                <a:ea typeface="+mj-ea"/>
                <a:cs typeface="+mj-cs"/>
              </a:rPr>
              <a:t>Bedömningskriterier</a:t>
            </a:r>
          </a:p>
        </p:txBody>
      </p:sp>
    </p:spTree>
    <p:extLst>
      <p:ext uri="{BB962C8B-B14F-4D97-AF65-F5344CB8AC3E}">
        <p14:creationId xmlns:p14="http://schemas.microsoft.com/office/powerpoint/2010/main" val="37682308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2078B-D75F-4506-9B31-B869A190C0AE}"/>
              </a:ext>
            </a:extLst>
          </p:cNvPr>
          <p:cNvSpPr>
            <a:spLocks noGrp="1"/>
          </p:cNvSpPr>
          <p:nvPr>
            <p:ph type="title"/>
          </p:nvPr>
        </p:nvSpPr>
        <p:spPr/>
        <p:txBody>
          <a:bodyPr/>
          <a:lstStyle/>
          <a:p>
            <a:r>
              <a:rPr lang="sv-SE" dirty="0"/>
              <a:t>Kundnytta</a:t>
            </a:r>
          </a:p>
        </p:txBody>
      </p:sp>
      <p:sp>
        <p:nvSpPr>
          <p:cNvPr id="3" name="Platshållare för text 2">
            <a:extLst>
              <a:ext uri="{FF2B5EF4-FFF2-40B4-BE49-F238E27FC236}">
                <a16:creationId xmlns:a16="http://schemas.microsoft.com/office/drawing/2014/main" id="{EC19B88B-F353-4D4B-869F-FCEA41ABFC96}"/>
              </a:ext>
            </a:extLst>
          </p:cNvPr>
          <p:cNvSpPr>
            <a:spLocks noGrp="1"/>
          </p:cNvSpPr>
          <p:nvPr>
            <p:ph type="body" sz="quarter" idx="13"/>
          </p:nvPr>
        </p:nvSpPr>
        <p:spPr/>
        <p:txBody>
          <a:bodyPr/>
          <a:lstStyle/>
          <a:p>
            <a:pPr marL="0" indent="0">
              <a:buNone/>
            </a:pPr>
            <a:r>
              <a:rPr lang="sv-SE" b="1" dirty="0"/>
              <a:t>Förenkla myndighetskontakter och skapa kundnytta genom att utveckla säkra och robusta digitala lösningar i samverkan</a:t>
            </a:r>
          </a:p>
          <a:p>
            <a:pPr marL="0" indent="0">
              <a:buNone/>
            </a:pPr>
            <a:r>
              <a:rPr lang="sv-SE" dirty="0"/>
              <a:t>Etablering av gemensamma tjänster som möter behoven från privatpersoner och företag och skapar kundnytta ur ett livshändelseperspektiv. Kan man anlägga ett annat perspektiv för att arbeta med livshändelser 2.0?</a:t>
            </a:r>
          </a:p>
          <a:p>
            <a:pPr marL="0" indent="0">
              <a:buNone/>
            </a:pPr>
            <a:r>
              <a:rPr lang="sv-SE" sz="2000" dirty="0"/>
              <a:t>Exempel:</a:t>
            </a:r>
          </a:p>
          <a:p>
            <a:r>
              <a:rPr lang="sv-SE" sz="2000" dirty="0"/>
              <a:t>Hur kan vi möjliggöra för enskilda att förstå hela sin ekonomiska situation? </a:t>
            </a:r>
            <a:r>
              <a:rPr lang="sv-SE" sz="2000" dirty="0" err="1"/>
              <a:t>Innovera</a:t>
            </a:r>
            <a:r>
              <a:rPr lang="sv-SE" sz="2000" dirty="0"/>
              <a:t> på ”ekonomiska trygghet” och låta det svenska socialförsäkringssystemet utgöra en (lös) ram?</a:t>
            </a:r>
          </a:p>
        </p:txBody>
      </p:sp>
      <p:grpSp>
        <p:nvGrpSpPr>
          <p:cNvPr id="4" name="Grupp 3">
            <a:extLst>
              <a:ext uri="{FF2B5EF4-FFF2-40B4-BE49-F238E27FC236}">
                <a16:creationId xmlns:a16="http://schemas.microsoft.com/office/drawing/2014/main" id="{4B412A4D-95F7-48EF-B6A3-990B45F677A8}"/>
              </a:ext>
            </a:extLst>
          </p:cNvPr>
          <p:cNvGrpSpPr/>
          <p:nvPr/>
        </p:nvGrpSpPr>
        <p:grpSpPr>
          <a:xfrm>
            <a:off x="10111695" y="251960"/>
            <a:ext cx="1635124" cy="1635124"/>
            <a:chOff x="1257873" y="1445310"/>
            <a:chExt cx="1635124" cy="1635124"/>
          </a:xfrm>
        </p:grpSpPr>
        <p:sp>
          <p:nvSpPr>
            <p:cNvPr id="5" name="Ellips 4">
              <a:extLst>
                <a:ext uri="{FF2B5EF4-FFF2-40B4-BE49-F238E27FC236}">
                  <a16:creationId xmlns:a16="http://schemas.microsoft.com/office/drawing/2014/main" id="{18CAA1AD-1AF6-4F91-A816-EB92CA5559CB}"/>
                </a:ext>
              </a:extLst>
            </p:cNvPr>
            <p:cNvSpPr/>
            <p:nvPr/>
          </p:nvSpPr>
          <p:spPr>
            <a:xfrm>
              <a:off x="1257873" y="1445310"/>
              <a:ext cx="1635124" cy="1635124"/>
            </a:xfrm>
            <a:prstGeom prst="ellipse">
              <a:avLst/>
            </a:prstGeom>
          </p:spPr>
          <p:style>
            <a:lnRef idx="2">
              <a:schemeClr val="lt1">
                <a:hueOff val="0"/>
                <a:satOff val="0"/>
                <a:lumOff val="0"/>
                <a:alphaOff val="0"/>
              </a:schemeClr>
            </a:lnRef>
            <a:fillRef idx="1">
              <a:schemeClr val="accent4">
                <a:hueOff val="17519313"/>
                <a:satOff val="-1454"/>
                <a:lumOff val="-20199"/>
                <a:alphaOff val="0"/>
              </a:schemeClr>
            </a:fillRef>
            <a:effectRef idx="0">
              <a:schemeClr val="accent4">
                <a:hueOff val="17519313"/>
                <a:satOff val="-1454"/>
                <a:lumOff val="-20199"/>
                <a:alphaOff val="0"/>
              </a:schemeClr>
            </a:effectRef>
            <a:fontRef idx="minor">
              <a:schemeClr val="lt1"/>
            </a:fontRef>
          </p:style>
        </p:sp>
        <p:sp>
          <p:nvSpPr>
            <p:cNvPr id="6" name="Ellips 4">
              <a:extLst>
                <a:ext uri="{FF2B5EF4-FFF2-40B4-BE49-F238E27FC236}">
                  <a16:creationId xmlns:a16="http://schemas.microsoft.com/office/drawing/2014/main" id="{4A14664B-3F33-4CAA-BC32-6EA87CB7A869}"/>
                </a:ext>
              </a:extLst>
            </p:cNvPr>
            <p:cNvSpPr txBox="1"/>
            <p:nvPr/>
          </p:nvSpPr>
          <p:spPr>
            <a:xfrm>
              <a:off x="1497331" y="1684768"/>
              <a:ext cx="1156208" cy="115620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sv-SE" sz="1300" kern="1200" dirty="0"/>
                <a:t>Kundnytta</a:t>
              </a:r>
            </a:p>
          </p:txBody>
        </p:sp>
      </p:grpSp>
    </p:spTree>
    <p:extLst>
      <p:ext uri="{BB962C8B-B14F-4D97-AF65-F5344CB8AC3E}">
        <p14:creationId xmlns:p14="http://schemas.microsoft.com/office/powerpoint/2010/main" val="3400644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6F3BD2F-89D6-456A-9B8C-614E3972E6A5}"/>
              </a:ext>
            </a:extLst>
          </p:cNvPr>
          <p:cNvSpPr>
            <a:spLocks noGrp="1"/>
          </p:cNvSpPr>
          <p:nvPr>
            <p:ph type="title"/>
          </p:nvPr>
        </p:nvSpPr>
        <p:spPr/>
        <p:txBody>
          <a:bodyPr/>
          <a:lstStyle/>
          <a:p>
            <a:r>
              <a:rPr lang="sv-SE" dirty="0"/>
              <a:t>Datadrivet arbetssätt</a:t>
            </a:r>
          </a:p>
        </p:txBody>
      </p:sp>
      <p:sp>
        <p:nvSpPr>
          <p:cNvPr id="3" name="Platshållare för text 2">
            <a:extLst>
              <a:ext uri="{FF2B5EF4-FFF2-40B4-BE49-F238E27FC236}">
                <a16:creationId xmlns:a16="http://schemas.microsoft.com/office/drawing/2014/main" id="{5E317875-590B-4379-AE1B-996EA812EC29}"/>
              </a:ext>
            </a:extLst>
          </p:cNvPr>
          <p:cNvSpPr>
            <a:spLocks noGrp="1"/>
          </p:cNvSpPr>
          <p:nvPr>
            <p:ph type="body" sz="quarter" idx="13"/>
          </p:nvPr>
        </p:nvSpPr>
        <p:spPr/>
        <p:txBody>
          <a:bodyPr/>
          <a:lstStyle/>
          <a:p>
            <a:pPr marL="0" indent="0">
              <a:buNone/>
            </a:pPr>
            <a:r>
              <a:rPr lang="sv-SE" b="1" dirty="0"/>
              <a:t>Dela kunskap och information för att kunna arbeta på ett datadrivet sätt</a:t>
            </a:r>
          </a:p>
          <a:p>
            <a:pPr marL="0" indent="0">
              <a:buNone/>
            </a:pPr>
            <a:r>
              <a:rPr lang="sv-SE" dirty="0"/>
              <a:t>Data är en strategisk resurs, med ett utökat användande av data mellan myndigheterna uppstår nya möjligheter att skapa smarta lösningar i verksamheterna.</a:t>
            </a:r>
          </a:p>
          <a:p>
            <a:pPr marL="0" indent="0">
              <a:buNone/>
            </a:pPr>
            <a:r>
              <a:rPr lang="sv-SE" sz="2000" dirty="0"/>
              <a:t>Exempel:</a:t>
            </a:r>
          </a:p>
          <a:p>
            <a:r>
              <a:rPr lang="sv-SE" sz="2000" dirty="0"/>
              <a:t>Hur kan vi nyttja befintlig data för nya ändamål?</a:t>
            </a:r>
          </a:p>
          <a:p>
            <a:r>
              <a:rPr lang="sv-SE" sz="2000" dirty="0"/>
              <a:t>Hur kan vi utbyta information med andra för stärka samhällets brottsförebyggande förmåga? </a:t>
            </a:r>
          </a:p>
          <a:p>
            <a:r>
              <a:rPr lang="sv-SE" sz="2000" dirty="0"/>
              <a:t>Hur kan vi upptäcka felaktiga utbetalningar från välfärdssamhället?</a:t>
            </a:r>
          </a:p>
          <a:p>
            <a:endParaRPr lang="sv-SE" dirty="0"/>
          </a:p>
          <a:p>
            <a:endParaRPr lang="sv-SE" dirty="0"/>
          </a:p>
        </p:txBody>
      </p:sp>
      <p:grpSp>
        <p:nvGrpSpPr>
          <p:cNvPr id="4" name="Grupp 3">
            <a:extLst>
              <a:ext uri="{FF2B5EF4-FFF2-40B4-BE49-F238E27FC236}">
                <a16:creationId xmlns:a16="http://schemas.microsoft.com/office/drawing/2014/main" id="{7AD3C02F-765F-44EE-B4CD-0F84C2DA6A62}"/>
              </a:ext>
            </a:extLst>
          </p:cNvPr>
          <p:cNvGrpSpPr/>
          <p:nvPr/>
        </p:nvGrpSpPr>
        <p:grpSpPr>
          <a:xfrm>
            <a:off x="10201503" y="378081"/>
            <a:ext cx="1635124" cy="1635124"/>
            <a:chOff x="5235001" y="1445310"/>
            <a:chExt cx="1635124" cy="1635124"/>
          </a:xfrm>
        </p:grpSpPr>
        <p:sp>
          <p:nvSpPr>
            <p:cNvPr id="5" name="Ellips 4">
              <a:extLst>
                <a:ext uri="{FF2B5EF4-FFF2-40B4-BE49-F238E27FC236}">
                  <a16:creationId xmlns:a16="http://schemas.microsoft.com/office/drawing/2014/main" id="{CC08E737-CBBC-4339-A296-735700C26DB1}"/>
                </a:ext>
              </a:extLst>
            </p:cNvPr>
            <p:cNvSpPr/>
            <p:nvPr/>
          </p:nvSpPr>
          <p:spPr>
            <a:xfrm>
              <a:off x="5235001" y="1445310"/>
              <a:ext cx="1635124" cy="1635124"/>
            </a:xfrm>
            <a:prstGeom prst="ellipse">
              <a:avLst/>
            </a:prstGeom>
            <a:solidFill>
              <a:schemeClr val="accent6"/>
            </a:solidFill>
          </p:spPr>
          <p:style>
            <a:lnRef idx="3">
              <a:schemeClr val="lt1"/>
            </a:lnRef>
            <a:fillRef idx="1">
              <a:schemeClr val="accent2"/>
            </a:fillRef>
            <a:effectRef idx="1">
              <a:schemeClr val="accent2"/>
            </a:effectRef>
            <a:fontRef idx="minor">
              <a:schemeClr val="lt1"/>
            </a:fontRef>
          </p:style>
        </p:sp>
        <p:sp>
          <p:nvSpPr>
            <p:cNvPr id="6" name="Ellips 4">
              <a:extLst>
                <a:ext uri="{FF2B5EF4-FFF2-40B4-BE49-F238E27FC236}">
                  <a16:creationId xmlns:a16="http://schemas.microsoft.com/office/drawing/2014/main" id="{0C56C103-1BB7-44A5-A927-F1A249AF2E44}"/>
                </a:ext>
              </a:extLst>
            </p:cNvPr>
            <p:cNvSpPr txBox="1"/>
            <p:nvPr/>
          </p:nvSpPr>
          <p:spPr>
            <a:xfrm>
              <a:off x="5474459" y="1684768"/>
              <a:ext cx="1156208" cy="115620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sv-SE" sz="1300" kern="1200" dirty="0"/>
                <a:t>Datadrivet arbetssätt</a:t>
              </a:r>
            </a:p>
          </p:txBody>
        </p:sp>
      </p:grpSp>
    </p:spTree>
    <p:extLst>
      <p:ext uri="{BB962C8B-B14F-4D97-AF65-F5344CB8AC3E}">
        <p14:creationId xmlns:p14="http://schemas.microsoft.com/office/powerpoint/2010/main" val="3251814638"/>
      </p:ext>
    </p:extLst>
  </p:cSld>
  <p:clrMapOvr>
    <a:masterClrMapping/>
  </p:clrMapOvr>
</p:sld>
</file>

<file path=ppt/theme/theme1.xml><?xml version="1.0" encoding="utf-8"?>
<a:theme xmlns:a="http://schemas.openxmlformats.org/drawingml/2006/main" name="Pensionsmyndigheten">
  <a:themeElements>
    <a:clrScheme name="Pensions Myndigheten Font">
      <a:dk1>
        <a:srgbClr val="000000"/>
      </a:dk1>
      <a:lt1>
        <a:srgbClr val="FFFFFF"/>
      </a:lt1>
      <a:dk2>
        <a:srgbClr val="000000"/>
      </a:dk2>
      <a:lt2>
        <a:srgbClr val="FFFFFF"/>
      </a:lt2>
      <a:accent1>
        <a:srgbClr val="DC4912"/>
      </a:accent1>
      <a:accent2>
        <a:srgbClr val="FFB70F"/>
      </a:accent2>
      <a:accent3>
        <a:srgbClr val="125687"/>
      </a:accent3>
      <a:accent4>
        <a:srgbClr val="EF8200"/>
      </a:accent4>
      <a:accent5>
        <a:srgbClr val="870150"/>
      </a:accent5>
      <a:accent6>
        <a:srgbClr val="AFA500"/>
      </a:accent6>
      <a:hlink>
        <a:srgbClr val="000000"/>
      </a:hlink>
      <a:folHlink>
        <a:srgbClr val="000000"/>
      </a:folHlink>
    </a:clrScheme>
    <a:fontScheme name="Pensionsmyndigheten_Font">
      <a:majorFont>
        <a:latin typeface="Pensio Sans Normal"/>
        <a:ea typeface=""/>
        <a:cs typeface=""/>
      </a:majorFont>
      <a:minorFont>
        <a:latin typeface="Pensio Sans Norm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custClrLst>
    <a:custClr name="mörkorange">
      <a:srgbClr val="D54C16"/>
    </a:custClr>
    <a:custClr name="gladorange">
      <a:srgbClr val="EF8200"/>
    </a:custClr>
    <a:custClr>
      <a:srgbClr val="FFFFFF"/>
    </a:custClr>
    <a:custClr>
      <a:srgbClr val="FFFFFF"/>
    </a:custClr>
    <a:custClr name="mörkgul">
      <a:srgbClr val="FFB70F"/>
    </a:custClr>
    <a:custClr name="ljusgul">
      <a:srgbClr val="F6CF47"/>
    </a:custClr>
    <a:custClr>
      <a:srgbClr val="FFFFFF"/>
    </a:custClr>
    <a:custClr>
      <a:srgbClr val="FFFFFF"/>
    </a:custClr>
    <a:custClr name="mörkröd">
      <a:srgbClr val="AC1A2F"/>
    </a:custClr>
    <a:custClr name="ljusröd">
      <a:srgbClr val="D53044"/>
    </a:custClr>
    <a:custClr name="mörkorange 80%">
      <a:srgbClr val="EF6734"/>
    </a:custClr>
    <a:custClr name="gladorange 80%">
      <a:srgbClr val="FF9C24"/>
    </a:custClr>
    <a:custClr>
      <a:srgbClr val="FFFFFF"/>
    </a:custClr>
    <a:custClr>
      <a:srgbClr val="FFFFFF"/>
    </a:custClr>
    <a:custClr name="mörklila">
      <a:srgbClr val="870150"/>
    </a:custClr>
    <a:custClr name="rosalila">
      <a:srgbClr val="C42695"/>
    </a:custClr>
    <a:custClr>
      <a:srgbClr val="FFFFFF"/>
    </a:custClr>
    <a:custClr>
      <a:srgbClr val="FFFFFF"/>
    </a:custClr>
    <a:custClr name="mörkgrön">
      <a:srgbClr val="545F1D"/>
    </a:custClr>
    <a:custClr name="ljusgrön">
      <a:srgbClr val="AFA500"/>
    </a:custClr>
    <a:custClr name="mörkorange 60%">
      <a:srgbClr val="F28E68"/>
    </a:custClr>
    <a:custClr name="gladorange 60%">
      <a:srgbClr val="FFB65B"/>
    </a:custClr>
    <a:custClr>
      <a:srgbClr val="FFFFFF"/>
    </a:custClr>
    <a:custClr>
      <a:srgbClr val="FFFFFF"/>
    </a:custClr>
    <a:custClr name="mörkblå">
      <a:srgbClr val="125687"/>
    </a:custClr>
    <a:custClr name="ljusblå">
      <a:srgbClr val="5EB0E6"/>
    </a:custClr>
    <a:custClr>
      <a:srgbClr val="FFFFFF"/>
    </a:custClr>
    <a:custClr>
      <a:srgbClr val="FFFFFF"/>
    </a:custClr>
    <a:custClr name="mörkgrå">
      <a:srgbClr val="766A63"/>
    </a:custClr>
    <a:custClr name="ljusgrå">
      <a:srgbClr val="B9B1A9"/>
    </a:custClr>
    <a:custClr name="mörkorange 40%">
      <a:srgbClr val="F7B399"/>
    </a:custClr>
    <a:custClr name="gladorange 40%">
      <a:srgbClr val="FFCD91"/>
    </a:custClr>
    <a:custClr>
      <a:srgbClr val="FFFFFF"/>
    </a:custClr>
    <a:custClr>
      <a:srgbClr val="FFFFFF"/>
    </a:custClr>
    <a:custClr>
      <a:srgbClr val="FFFFFF"/>
    </a:custClr>
    <a:custClr>
      <a:srgbClr val="FFFFFF"/>
    </a:custClr>
    <a:custClr>
      <a:srgbClr val="FFFFFF"/>
    </a:custClr>
    <a:custClr>
      <a:srgbClr val="FFFFFF"/>
    </a:custClr>
    <a:custClr>
      <a:srgbClr val="FFFFFF"/>
    </a:custClr>
    <a:custClr>
      <a:srgbClr val="FFFFFF"/>
    </a:custClr>
    <a:custClr name="mörkorange 20%">
      <a:srgbClr val="FBD9CC"/>
    </a:custClr>
    <a:custClr name="gladorange 20%">
      <a:srgbClr val="FFE7C8"/>
    </a:custClr>
    <a:custClr>
      <a:srgbClr val="FFFFFF"/>
    </a:custClr>
    <a:custClr>
      <a:srgbClr val="FFFFFF"/>
    </a:custClr>
    <a:custClr>
      <a:srgbClr val="FFFFFF"/>
    </a:custClr>
    <a:custClr>
      <a:srgbClr val="FFFFFF"/>
    </a:custClr>
    <a:custClr>
      <a:srgbClr val="FFFFFF"/>
    </a:custClr>
    <a:custClr>
      <a:srgbClr val="FFFFFF"/>
    </a:custClr>
    <a:custClr>
      <a:srgbClr val="FFFFFF"/>
    </a:custClr>
    <a:custClr>
      <a:srgbClr val="FFFFFF"/>
    </a:custClr>
  </a:custClrLst>
  <a:extLst>
    <a:ext uri="{05A4C25C-085E-4340-85A3-A5531E510DB2}">
      <thm15:themeFamily xmlns:thm15="http://schemas.microsoft.com/office/thememl/2012/main" name="Pensionsmyndigheten.potx" id="{F9F4DE01-4F64-410B-AAD5-F6CE64855DD0}" vid="{1A79DEF5-E8B5-4D7D-B325-1F2CB0FFF430}"/>
    </a:ext>
  </a:extLst>
</a:theme>
</file>

<file path=ppt/theme/theme2.xml><?xml version="1.0" encoding="utf-8"?>
<a:theme xmlns:a="http://schemas.openxmlformats.org/drawingml/2006/main" name="Office-tema">
  <a:themeElements>
    <a:clrScheme name="Pensions Myndigheten Font">
      <a:dk1>
        <a:srgbClr val="000000"/>
      </a:dk1>
      <a:lt1>
        <a:srgbClr val="FFFFFF"/>
      </a:lt1>
      <a:dk2>
        <a:srgbClr val="000000"/>
      </a:dk2>
      <a:lt2>
        <a:srgbClr val="FFFFFF"/>
      </a:lt2>
      <a:accent1>
        <a:srgbClr val="DC4912"/>
      </a:accent1>
      <a:accent2>
        <a:srgbClr val="FFB70F"/>
      </a:accent2>
      <a:accent3>
        <a:srgbClr val="125687"/>
      </a:accent3>
      <a:accent4>
        <a:srgbClr val="EF8200"/>
      </a:accent4>
      <a:accent5>
        <a:srgbClr val="870150"/>
      </a:accent5>
      <a:accent6>
        <a:srgbClr val="AFA500"/>
      </a:accent6>
      <a:hlink>
        <a:srgbClr val="000000"/>
      </a:hlink>
      <a:folHlink>
        <a:srgbClr val="000000"/>
      </a:folHlink>
    </a:clrScheme>
    <a:fontScheme name="Pensionsmyndigheten_Font">
      <a:majorFont>
        <a:latin typeface="Pensio Sans Normal"/>
        <a:ea typeface=""/>
        <a:cs typeface=""/>
      </a:majorFont>
      <a:minorFont>
        <a:latin typeface="Pensio Sans Norm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Pensions Myndigheten Font">
      <a:dk1>
        <a:srgbClr val="000000"/>
      </a:dk1>
      <a:lt1>
        <a:srgbClr val="FFFFFF"/>
      </a:lt1>
      <a:dk2>
        <a:srgbClr val="000000"/>
      </a:dk2>
      <a:lt2>
        <a:srgbClr val="FFFFFF"/>
      </a:lt2>
      <a:accent1>
        <a:srgbClr val="DC4912"/>
      </a:accent1>
      <a:accent2>
        <a:srgbClr val="FFB70F"/>
      </a:accent2>
      <a:accent3>
        <a:srgbClr val="125687"/>
      </a:accent3>
      <a:accent4>
        <a:srgbClr val="EF8200"/>
      </a:accent4>
      <a:accent5>
        <a:srgbClr val="870150"/>
      </a:accent5>
      <a:accent6>
        <a:srgbClr val="AFA500"/>
      </a:accent6>
      <a:hlink>
        <a:srgbClr val="000000"/>
      </a:hlink>
      <a:folHlink>
        <a:srgbClr val="000000"/>
      </a:folHlink>
    </a:clrScheme>
    <a:fontScheme name="Pensionsmyndigheten_Font">
      <a:majorFont>
        <a:latin typeface="Pensio Sans Normal"/>
        <a:ea typeface=""/>
        <a:cs typeface=""/>
      </a:majorFont>
      <a:minorFont>
        <a:latin typeface="Pensio Sans Norm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p:properties xmlns:p="http://schemas.microsoft.com/office/2006/metadata/properties" xmlns:xsi="http://www.w3.org/2001/XMLSchema-instance" xmlns:pc="http://schemas.microsoft.com/office/infopath/2007/PartnerControls">
  <documentManagement>
    <c611286023d1454ea232712bcb235812 xmlns="465edb57-3a11-4ff8-9c43-7dc2da403828">
      <Terms xmlns="http://schemas.microsoft.com/office/infopath/2007/PartnerControls"/>
    </c611286023d1454ea232712bcb235812>
    <Säkerhetsklass xmlns="465edb57-3a11-4ff8-9c43-7dc2da403828" xsi:nil="true"/>
    <Dokumentstatus xmlns="465edb57-3a11-4ff8-9c43-7dc2da403828" xsi:nil="true"/>
    <TaxKeywordTaxHTField xmlns="465edb57-3a11-4ff8-9c43-7dc2da403828">
      <Terms xmlns="http://schemas.microsoft.com/office/infopath/2007/PartnerControls">
        <TermInfo xmlns="http://schemas.microsoft.com/office/infopath/2007/PartnerControls">
          <TermName xmlns="http://schemas.microsoft.com/office/infopath/2007/PartnerControls">class='Open'</TermName>
          <TermId xmlns="http://schemas.microsoft.com/office/infopath/2007/PartnerControls">11111111-1111-1111-1111-111111111111</TermId>
        </TermInfo>
      </Terms>
    </TaxKeywordTaxHTField>
    <Sekretessmarkering xmlns="465edb57-3a11-4ff8-9c43-7dc2da403828"/>
    <TaxCatchAll xmlns="465edb57-3a11-4ff8-9c43-7dc2da403828"/>
    <_dlc_DocId xmlns="465edb57-3a11-4ff8-9c43-7dc2da403828" xsi:nil="true"/>
    <_dlc_DocIdUrl xmlns="465edb57-3a11-4ff8-9c43-7dc2da403828">
      <Url xsi:nil="true"/>
      <Description xsi:nil="true"/>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Underlag" ma:contentTypeID="0x010100502CDB7A0A91F2418536AA9171EEDEB52600787B5D55F1D8B6469032C17F1ACFC907" ma:contentTypeVersion="0" ma:contentTypeDescription="" ma:contentTypeScope="" ma:versionID="28dc9e6a05a4b473698120437a548b13">
  <xsd:schema xmlns:xsd="http://www.w3.org/2001/XMLSchema" xmlns:xs="http://www.w3.org/2001/XMLSchema" xmlns:p="http://schemas.microsoft.com/office/2006/metadata/properties" xmlns:ns2="465edb57-3a11-4ff8-9c43-7dc2da403828" targetNamespace="http://schemas.microsoft.com/office/2006/metadata/properties" ma:root="true" ma:fieldsID="cc3c98358fa766d721a8aec2ba6c01d3" ns2:_="">
    <xsd:import namespace="465edb57-3a11-4ff8-9c43-7dc2da403828"/>
    <xsd:element name="properties">
      <xsd:complexType>
        <xsd:sequence>
          <xsd:element name="documentManagement">
            <xsd:complexType>
              <xsd:all>
                <xsd:element ref="ns2:Säkerhetsklass" minOccurs="0"/>
                <xsd:element ref="ns2:Dokumentstatus" minOccurs="0"/>
                <xsd:element ref="ns2:Sekretessmarkering" minOccurs="0"/>
                <xsd:element ref="ns2:TaxKeywordTaxHTField" minOccurs="0"/>
                <xsd:element ref="ns2:TaxCatchAll" minOccurs="0"/>
                <xsd:element ref="ns2:TaxCatchAllLabel" minOccurs="0"/>
                <xsd:element ref="ns2:_dlc_DocId" minOccurs="0"/>
                <xsd:element ref="ns2:_dlc_DocIdUrl" minOccurs="0"/>
                <xsd:element ref="ns2:_dlc_DocIdPersistId" minOccurs="0"/>
                <xsd:element ref="ns2:c611286023d1454ea232712bcb235812"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65edb57-3a11-4ff8-9c43-7dc2da403828" elementFormDefault="qualified">
    <xsd:import namespace="http://schemas.microsoft.com/office/2006/documentManagement/types"/>
    <xsd:import namespace="http://schemas.microsoft.com/office/infopath/2007/PartnerControls"/>
    <xsd:element name="Säkerhetsklass" ma:index="1" nillable="true" ma:displayName="Informationsklass" ma:default="Oklassificerad" ma:description="Anger vilken typ av information dokumentet innehåller och hur spridning får ske. Se PID109393 Informationsklassning – Anvisning.&#10;http://orangeriet/download/18.3ebb74d13a5948e7343154/1372924502831/PID109393_v1.0+Anvisning+informationsklassning.pdf" ma:format="Dropdown" ma:internalName="S_x00e4_kerhetsklass">
      <xsd:simpleType>
        <xsd:restriction base="dms:Choice">
          <xsd:enumeration value="Oklassificerad"/>
          <xsd:enumeration value="Publik"/>
          <xsd:enumeration value="Intern"/>
          <xsd:enumeration value="Känslig"/>
          <xsd:enumeration value="Mycket känslig"/>
        </xsd:restriction>
      </xsd:simpleType>
    </xsd:element>
    <xsd:element name="Dokumentstatus" ma:index="2" nillable="true" ma:displayName="Dokumentstatus" ma:default="UTKAST" ma:description="Ett dokument ska ha status utkast fram till att det godkänns av dokumentägaren." ma:format="Dropdown" ma:internalName="Dokumentstatus">
      <xsd:simpleType>
        <xsd:restriction base="dms:Choice">
          <xsd:enumeration value="UTKAST"/>
          <xsd:enumeration value="GODKÄND"/>
          <xsd:enumeration value="INAKTUELL"/>
        </xsd:restriction>
      </xsd:simpleType>
    </xsd:element>
    <xsd:element name="Sekretessmarkering" ma:index="5" nillable="true" ma:displayName="Sekretessmarkering" ma:description="Ange vilken typ av sekretess dokumentet omfattas av. om Ingen, lämna fältet blankt." ma:internalName="Sekretessmarkering">
      <xsd:complexType>
        <xsd:complexContent>
          <xsd:extension base="dms:MultiChoice">
            <xsd:sequence>
              <xsd:element name="Value" maxOccurs="unbounded" minOccurs="0" nillable="true">
                <xsd:simpleType>
                  <xsd:restriction base="dms:Choice">
                    <xsd:enumeration value="18 kap. 1 § (förundersökningssekretess)"/>
                    <xsd:enumeration value="18 kap. 3 § (Misstanke om brott)"/>
                    <xsd:enumeration value="18 kap. 8 §  eller 9 § (Informationssäkerhet)"/>
                    <xsd:enumeration value="21 kap. 3 § (Förföljda personer)"/>
                    <xsd:enumeration value="21 kap. 7 § (Risk för behandling i strid med GDPR)"/>
                    <xsd:enumeration value="24 kap. 8 § (Statistiksekretess)"/>
                    <xsd:enumeration value="28 kap. 1 § (Allmän socialförsäkringssekretess)"/>
                    <xsd:enumeration value="28 kap. 5 § (Socialförsäkringssekretess - fondval, efterlevandeskydd)"/>
                    <xsd:enumeration value="39 kap. 1 – 3 §§ (Sekretess i personaladministrativ verksamhet)"/>
                    <xsd:enumeration value="Annat"/>
                  </xsd:restriction>
                </xsd:simpleType>
              </xsd:element>
            </xsd:sequence>
          </xsd:extension>
        </xsd:complexContent>
      </xsd:complexType>
    </xsd:element>
    <xsd:element name="TaxKeywordTaxHTField" ma:index="10" nillable="true" ma:taxonomy="true" ma:internalName="TaxKeywordTaxHTField" ma:taxonomyFieldName="TaxKeyword" ma:displayName="Företagsnyckelord" ma:fieldId="{23f27201-bee3-471e-b2e7-b64fd8b7ca38}" ma:taxonomyMulti="true" ma:sspId="00000000-0000-0000-0000-000000000000" ma:termSetId="00000000-0000-0000-0000-000000000000" ma:anchorId="00000000-0000-0000-0000-000000000000" ma:open="true" ma:isKeyword="true">
      <xsd:complexType>
        <xsd:sequence>
          <xsd:element ref="pc:Terms" minOccurs="0" maxOccurs="1"/>
        </xsd:sequence>
      </xsd:complexType>
    </xsd:element>
    <xsd:element name="TaxCatchAll" ma:index="11" nillable="true" ma:displayName="Taxonomy Catch All Column" ma:hidden="true" ma:list="{11b5c1b1-8826-4d58-821f-28ccc3c75f98}" ma:internalName="TaxCatchAll" ma:showField="CatchAllData" ma:web="f1a084d7-f284-411c-a410-7e77f93379e2">
      <xsd:complexType>
        <xsd:complexContent>
          <xsd:extension base="dms:MultiChoiceLookup">
            <xsd:sequence>
              <xsd:element name="Value" type="dms:Lookup" maxOccurs="unbounded" minOccurs="0" nillable="true"/>
            </xsd:sequence>
          </xsd:extension>
        </xsd:complexContent>
      </xsd:complexType>
    </xsd:element>
    <xsd:element name="TaxCatchAllLabel" ma:index="12" nillable="true" ma:displayName="Taxonomy Catch All Column1" ma:hidden="true" ma:list="{11b5c1b1-8826-4d58-821f-28ccc3c75f98}" ma:internalName="TaxCatchAllLabel" ma:readOnly="true" ma:showField="CatchAllDataLabel" ma:web="f1a084d7-f284-411c-a410-7e77f93379e2">
      <xsd:complexType>
        <xsd:complexContent>
          <xsd:extension base="dms:MultiChoiceLookup">
            <xsd:sequence>
              <xsd:element name="Value" type="dms:Lookup" maxOccurs="unbounded" minOccurs="0" nillable="true"/>
            </xsd:sequence>
          </xsd:extension>
        </xsd:complexContent>
      </xsd:complexType>
    </xsd:element>
    <xsd:element name="_dlc_DocId" ma:index="14" nillable="true" ma:displayName="Dokument-ID-värde" ma:description="Värdet för dokument-ID som tilldelats till det här objektet." ma:internalName="_dlc_DocId" ma:readOnly="true">
      <xsd:simpleType>
        <xsd:restriction base="dms:Text"/>
      </xsd:simpleType>
    </xsd:element>
    <xsd:element name="_dlc_DocIdUrl" ma:index="15" nillable="true" ma:displayName="Dokument-ID" ma:description="Permanent länk till det här dokumente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6" nillable="true" ma:displayName="Persist ID" ma:description="Keep ID on add." ma:hidden="true" ma:internalName="_dlc_DocIdPersistId" ma:readOnly="true">
      <xsd:simpleType>
        <xsd:restriction base="dms:Boolean"/>
      </xsd:simpleType>
    </xsd:element>
    <xsd:element name="c611286023d1454ea232712bcb235812" ma:index="17" nillable="true" ma:taxonomy="true" ma:internalName="c611286023d1454ea232712bcb235812" ma:taxonomyFieldName="Processgrupp" ma:displayName="Processgrupp" ma:default="" ma:fieldId="{c6112860-23d1-454e-a232-712bcb235812}" ma:taxonomyMulti="true" ma:sspId="70cc9aaf-3c20-4758-af7f-200ca945dcd1" ma:termSetId="62fad8cf-4564-4199-a752-5142b1e49d95"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Innehållstyp"/>
        <xsd:element ref="dc:title" minOccurs="0" maxOccurs="1"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haredContentType xmlns="Microsoft.SharePoint.Taxonomy.ContentTypeSync" SourceId="70cc9aaf-3c20-4758-af7f-200ca945dcd1" ContentTypeId="0x010100502CDB7A0A91F2418536AA9171EEDEB526" PreviousValue="false"/>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5.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0DA08FE-015E-40B2-BA0B-4CDD7D9B8348}">
  <ds:schemaRefs>
    <ds:schemaRef ds:uri="http://www.w3.org/XML/1998/namespace"/>
    <ds:schemaRef ds:uri="http://schemas.microsoft.com/office/2006/metadata/properties"/>
    <ds:schemaRef ds:uri="http://purl.org/dc/elements/1.1/"/>
    <ds:schemaRef ds:uri="http://purl.org/dc/dcmitype/"/>
    <ds:schemaRef ds:uri="http://schemas.microsoft.com/office/2006/documentManagement/types"/>
    <ds:schemaRef ds:uri="http://schemas.microsoft.com/office/infopath/2007/PartnerControls"/>
    <ds:schemaRef ds:uri="http://schemas.openxmlformats.org/package/2006/metadata/core-properties"/>
    <ds:schemaRef ds:uri="465edb57-3a11-4ff8-9c43-7dc2da403828"/>
    <ds:schemaRef ds:uri="http://purl.org/dc/terms/"/>
  </ds:schemaRefs>
</ds:datastoreItem>
</file>

<file path=customXml/itemProps2.xml><?xml version="1.0" encoding="utf-8"?>
<ds:datastoreItem xmlns:ds="http://schemas.openxmlformats.org/officeDocument/2006/customXml" ds:itemID="{D64D77F0-9E2A-473B-898C-213C649B703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65edb57-3a11-4ff8-9c43-7dc2da40382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B9BFB12-9E3F-4E18-AD53-1DA81839C7B5}">
  <ds:schemaRefs>
    <ds:schemaRef ds:uri="Microsoft.SharePoint.Taxonomy.ContentTypeSync"/>
  </ds:schemaRefs>
</ds:datastoreItem>
</file>

<file path=customXml/itemProps4.xml><?xml version="1.0" encoding="utf-8"?>
<ds:datastoreItem xmlns:ds="http://schemas.openxmlformats.org/officeDocument/2006/customXml" ds:itemID="{5408B83A-DB98-41B2-918B-E45EF06F6225}">
  <ds:schemaRefs>
    <ds:schemaRef ds:uri="http://schemas.microsoft.com/sharepoint/events"/>
  </ds:schemaRefs>
</ds:datastoreItem>
</file>

<file path=customXml/itemProps5.xml><?xml version="1.0" encoding="utf-8"?>
<ds:datastoreItem xmlns:ds="http://schemas.openxmlformats.org/officeDocument/2006/customXml" ds:itemID="{9E1A6E4F-4406-415F-9444-3F482A14BC1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PM_16_9_sv</Template>
  <TotalTime>1627</TotalTime>
  <Words>689</Words>
  <Application>Microsoft Office PowerPoint</Application>
  <PresentationFormat>Bredbild</PresentationFormat>
  <Paragraphs>67</Paragraphs>
  <Slides>12</Slides>
  <Notes>0</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12</vt:i4>
      </vt:variant>
    </vt:vector>
  </HeadingPairs>
  <TitlesOfParts>
    <vt:vector size="15" baseType="lpstr">
      <vt:lpstr>Pensio Sans Normal</vt:lpstr>
      <vt:lpstr>Arial</vt:lpstr>
      <vt:lpstr>Pensionsmyndigheten</vt:lpstr>
      <vt:lpstr>PowerPoint-presentation</vt:lpstr>
      <vt:lpstr>PowerPoint-presentation</vt:lpstr>
      <vt:lpstr>Dagens möte</vt:lpstr>
      <vt:lpstr>Myndighetsgemensamt hackaton</vt:lpstr>
      <vt:lpstr>Hur?</vt:lpstr>
      <vt:lpstr>Utmaningar </vt:lpstr>
      <vt:lpstr>PowerPoint-presentation</vt:lpstr>
      <vt:lpstr>Kundnytta</vt:lpstr>
      <vt:lpstr>Datadrivet arbetssätt</vt:lpstr>
      <vt:lpstr>Effektiv verksamhet</vt:lpstr>
      <vt:lpstr>”Öppet spår” – gemensam riktning </vt:lpstr>
      <vt:lpstr>Jämställdhet, mångfald, inkludering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Instruktioner Dold sida, visas inte vid utskrift</dc:title>
  <dc:creator>Michiko Muto</dc:creator>
  <cp:keywords>class='Open'</cp:keywords>
  <cp:lastModifiedBy>Alexandra Bjelkholm</cp:lastModifiedBy>
  <cp:revision>20</cp:revision>
  <dcterms:created xsi:type="dcterms:W3CDTF">2023-01-25T12:51:42Z</dcterms:created>
  <dcterms:modified xsi:type="dcterms:W3CDTF">2023-02-17T13:27:04Z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0x010100502CDB7A0A91F2418536AA9171EEDEB52600787B5D55F1D8B6469032C17F1ACFC907</vt:lpwstr>
  </property>
  <property fmtid="{D5CDD505-2E9C-101B-9397-08002B2CF9AE}" pid="3" name="TaxKeyword">
    <vt:lpwstr>9;#class='Open'|108b9a83-6191-4fed-b3ce-c2bf5280cfd3</vt:lpwstr>
  </property>
  <property fmtid="{D5CDD505-2E9C-101B-9397-08002B2CF9AE}" pid="4" name="Processgrupp">
    <vt:lpwstr>8;#2.2 Informera internt|a1756379-3315-4861-9dac-3eb1f0f7ffcc</vt:lpwstr>
  </property>
  <property fmtid="{D5CDD505-2E9C-101B-9397-08002B2CF9AE}" pid="5" name="_dlc_DocIdItemGuid">
    <vt:lpwstr>e62c0ebf-a89f-480c-9ab5-7ea35957a94b</vt:lpwstr>
  </property>
  <property fmtid="{D5CDD505-2E9C-101B-9397-08002B2CF9AE}" pid="6" name="SharedWithUsers">
    <vt:lpwstr>8;#Amanda Touailat</vt:lpwstr>
  </property>
</Properties>
</file>